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91" r:id="rId3"/>
    <p:sldId id="279" r:id="rId4"/>
    <p:sldId id="265" r:id="rId5"/>
    <p:sldId id="286" r:id="rId6"/>
    <p:sldId id="259" r:id="rId7"/>
    <p:sldId id="260" r:id="rId8"/>
    <p:sldId id="261" r:id="rId9"/>
    <p:sldId id="262" r:id="rId10"/>
    <p:sldId id="267" r:id="rId11"/>
    <p:sldId id="268" r:id="rId12"/>
    <p:sldId id="269" r:id="rId13"/>
    <p:sldId id="274" r:id="rId14"/>
    <p:sldId id="278" r:id="rId15"/>
    <p:sldId id="281" r:id="rId16"/>
    <p:sldId id="282" r:id="rId17"/>
    <p:sldId id="284" r:id="rId18"/>
    <p:sldId id="287" r:id="rId19"/>
    <p:sldId id="292" r:id="rId20"/>
    <p:sldId id="288" r:id="rId21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FF66"/>
    <a:srgbClr val="000099"/>
    <a:srgbClr val="FFFF99"/>
    <a:srgbClr val="FFFFCC"/>
    <a:srgbClr val="FF0000"/>
    <a:srgbClr val="99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unkle Formatvorlage 1 - Akz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7" autoAdjust="0"/>
  </p:normalViewPr>
  <p:slideViewPr>
    <p:cSldViewPr>
      <p:cViewPr varScale="1">
        <p:scale>
          <a:sx n="81" d="100"/>
          <a:sy n="81" d="100"/>
        </p:scale>
        <p:origin x="146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winkliges Dreieck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uppieren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ihand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ihand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ihand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Gerade Verbindung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7" name="Unt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11" name="Datumsplatzhalt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81DC27A-C3B2-447A-9556-BB342CB0D004}" type="datetimeFigureOut">
              <a:rPr lang="de-DE"/>
              <a:pPr>
                <a:defRPr/>
              </a:pPr>
              <a:t>14.12.2019</a:t>
            </a:fld>
            <a:endParaRPr lang="de-DE"/>
          </a:p>
        </p:txBody>
      </p:sp>
      <p:sp>
        <p:nvSpPr>
          <p:cNvPr id="12" name="Fußzeilenplatzhalt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A87FE93-DEEF-4C91-8E8A-53955F3DAB4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B6B83-9D2B-48C4-91FF-52F5D9640D0E}" type="datetimeFigureOut">
              <a:rPr lang="de-DE"/>
              <a:pPr>
                <a:defRPr/>
              </a:pPr>
              <a:t>14.12.2019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E998C4-FB0E-4AE2-A8EC-AEE2EDE2B7B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34A9F1-36BC-4AD8-8934-27954F9098C3}" type="datetimeFigureOut">
              <a:rPr lang="de-DE"/>
              <a:pPr>
                <a:defRPr/>
              </a:pPr>
              <a:t>14.12.2019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66AA1-230A-4C1C-80C4-DF70F306A53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4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155DA1-81C8-4FFA-8AAF-258DF625DA7E}" type="datetimeFigureOut">
              <a:rPr lang="de-DE"/>
              <a:pPr>
                <a:defRPr/>
              </a:pPr>
              <a:t>14.12.2019</a:t>
            </a:fld>
            <a:endParaRPr lang="de-DE"/>
          </a:p>
        </p:txBody>
      </p:sp>
      <p:sp>
        <p:nvSpPr>
          <p:cNvPr id="5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6D421-65DB-4F22-9D7F-2A5BFDB7036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ingekerbter Richtungspfeil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Eingekerbter Richtungspfeil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EFC4085-CD05-4D71-85BA-C2A99E774CD5}" type="datetimeFigureOut">
              <a:rPr lang="de-DE"/>
              <a:pPr>
                <a:defRPr/>
              </a:pPr>
              <a:t>14.12.2019</a:t>
            </a:fld>
            <a:endParaRPr lang="de-DE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0D63706-CAA8-45B8-B6AA-C4277039F2A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3BF9D3D-93B2-4797-8A7C-CFA936C05E8D}" type="datetimeFigureOut">
              <a:rPr lang="de-DE"/>
              <a:pPr>
                <a:defRPr/>
              </a:pPr>
              <a:t>14.12.2019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DB5802D-5372-4121-BF52-C6124B4E957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leich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36F8E0-81F8-43B3-9D5E-88C353506444}" type="datetimeFigureOut">
              <a:rPr lang="de-DE"/>
              <a:pPr>
                <a:defRPr/>
              </a:pPr>
              <a:t>14.12.2019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71A4474-FBAA-48B5-AFE2-3F2D476B16C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668D90F-4261-49C5-A240-8D1E0E9053E2}" type="datetimeFigureOut">
              <a:rPr lang="de-DE"/>
              <a:pPr>
                <a:defRPr/>
              </a:pPr>
              <a:t>14.12.2019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363AE7D-5D55-4F83-9B82-7BC20C6B2E3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A514-9701-4915-BCF0-CDBDF3A9A7F4}" type="datetimeFigureOut">
              <a:rPr lang="de-DE"/>
              <a:pPr>
                <a:defRPr/>
              </a:pPr>
              <a:t>14.12.2019</a:t>
            </a:fld>
            <a:endParaRPr lang="de-DE"/>
          </a:p>
        </p:txBody>
      </p:sp>
      <p:sp>
        <p:nvSpPr>
          <p:cNvPr id="3" name="Fußzeilenplatzhalt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13B710-CEC1-470A-9D2A-C19EB47C2DC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A43BA15-67B3-4D1D-A59F-92EB7B20B519}" type="datetimeFigureOut">
              <a:rPr lang="de-DE"/>
              <a:pPr>
                <a:defRPr/>
              </a:pPr>
              <a:t>14.12.2019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D93CA2C-A2DC-433B-9213-CEF3C95D373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ihand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ihand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echtwinkliges Dreieck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Gerade Verbindung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ingekerbter Richtungspfeil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Eingekerbter Richtungspfeil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1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B22ED3F-A900-4FBC-80C0-26FA882B6ACD}" type="datetimeFigureOut">
              <a:rPr lang="de-DE"/>
              <a:pPr>
                <a:defRPr/>
              </a:pPr>
              <a:t>14.12.2019</a:t>
            </a:fld>
            <a:endParaRPr lang="de-DE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3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CB94CC0-EE82-410A-B5CB-E43DEEC6E41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ihand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echtwinkliges Dreiec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Gerade Verbindung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elplatzhalt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1033" name="Textplatzhalt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10" name="Datumsplatzhalt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CEBA33D0-15DC-40D1-9E59-13F463100AC9}" type="datetimeFigureOut">
              <a:rPr lang="de-DE"/>
              <a:pPr>
                <a:defRPr/>
              </a:pPr>
              <a:t>14.12.2019</a:t>
            </a:fld>
            <a:endParaRPr lang="de-DE"/>
          </a:p>
        </p:txBody>
      </p:sp>
      <p:sp>
        <p:nvSpPr>
          <p:cNvPr id="22" name="Fußzeilenplatzhalt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de-DE"/>
          </a:p>
        </p:txBody>
      </p:sp>
      <p:sp>
        <p:nvSpPr>
          <p:cNvPr id="18" name="Foliennummernplatzhalt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A818F6EB-3355-4C50-9C33-A43315ECE94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35" r:id="rId2"/>
    <p:sldLayoutId id="2147483840" r:id="rId3"/>
    <p:sldLayoutId id="2147483841" r:id="rId4"/>
    <p:sldLayoutId id="2147483842" r:id="rId5"/>
    <p:sldLayoutId id="2147483843" r:id="rId6"/>
    <p:sldLayoutId id="2147483836" r:id="rId7"/>
    <p:sldLayoutId id="2147483844" r:id="rId8"/>
    <p:sldLayoutId id="2147483845" r:id="rId9"/>
    <p:sldLayoutId id="2147483837" r:id="rId10"/>
    <p:sldLayoutId id="2147483838" r:id="rId11"/>
  </p:sldLayoutIdLst>
  <p:transition spd="slow">
    <p:wipe/>
  </p:transition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0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jpe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4608512" cy="1512167"/>
          </a:xfrm>
        </p:spPr>
        <p:txBody>
          <a:bodyPr>
            <a:no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de-DE" sz="1000" i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de-DE" sz="10000" i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VBFK</a:t>
            </a:r>
          </a:p>
        </p:txBody>
      </p:sp>
      <p:pic>
        <p:nvPicPr>
          <p:cNvPr id="1026" name="Picture 2" descr="C:\Users\mb\Documents\Kegeln\VBFK\VBFK.Logos\WappenTotalNeu2008mitt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1500" y="1052513"/>
            <a:ext cx="3079750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611188" y="2205038"/>
            <a:ext cx="4321175" cy="2447925"/>
          </a:xfrm>
          <a:prstGeom prst="rect">
            <a:avLst/>
          </a:prstGeom>
        </p:spPr>
        <p:txBody>
          <a:bodyPr anchor="b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de-DE" sz="4000" b="1" i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611188" y="2349500"/>
            <a:ext cx="3168650" cy="655638"/>
          </a:xfrm>
          <a:prstGeom prst="rect">
            <a:avLst/>
          </a:prstGeom>
        </p:spPr>
        <p:txBody>
          <a:bodyPr anchor="b">
            <a:normAutofit fontScale="975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de-DE" sz="4000" b="1" i="1" dirty="0"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8" name="Textfeld 7"/>
          <p:cNvSpPr txBox="1">
            <a:spLocks noChangeArrowheads="1"/>
          </p:cNvSpPr>
          <p:nvPr/>
        </p:nvSpPr>
        <p:spPr bwMode="auto">
          <a:xfrm>
            <a:off x="395288" y="1916113"/>
            <a:ext cx="4608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de-DE" sz="4000" b="1" dirty="0">
                <a:solidFill>
                  <a:srgbClr val="000099"/>
                </a:solidFill>
                <a:latin typeface="Lucida Sans Unicode" pitchFamily="34" charset="0"/>
              </a:rPr>
              <a:t>V</a:t>
            </a:r>
            <a:r>
              <a:rPr lang="de-DE" sz="4000" dirty="0">
                <a:latin typeface="Lucida Sans Unicode" pitchFamily="34" charset="0"/>
              </a:rPr>
              <a:t>ereinigung</a:t>
            </a:r>
          </a:p>
        </p:txBody>
      </p:sp>
      <p:sp>
        <p:nvSpPr>
          <p:cNvPr id="10" name="Textfeld 9"/>
          <p:cNvSpPr txBox="1">
            <a:spLocks noChangeArrowheads="1"/>
          </p:cNvSpPr>
          <p:nvPr/>
        </p:nvSpPr>
        <p:spPr bwMode="auto">
          <a:xfrm>
            <a:off x="395288" y="2708275"/>
            <a:ext cx="4608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de-DE" sz="4000" b="1">
                <a:solidFill>
                  <a:srgbClr val="000099"/>
                </a:solidFill>
                <a:latin typeface="Lucida Sans Unicode" pitchFamily="34" charset="0"/>
              </a:rPr>
              <a:t>B</a:t>
            </a:r>
            <a:r>
              <a:rPr lang="de-DE" sz="4000">
                <a:latin typeface="Lucida Sans Unicode" pitchFamily="34" charset="0"/>
              </a:rPr>
              <a:t>ayerischer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395288" y="3500438"/>
            <a:ext cx="4608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de-DE" sz="4000" b="1">
                <a:solidFill>
                  <a:srgbClr val="000099"/>
                </a:solidFill>
                <a:latin typeface="Lucida Sans Unicode" pitchFamily="34" charset="0"/>
              </a:rPr>
              <a:t>F</a:t>
            </a:r>
            <a:r>
              <a:rPr lang="de-DE" sz="4000">
                <a:latin typeface="Lucida Sans Unicode" pitchFamily="34" charset="0"/>
              </a:rPr>
              <a:t>reizeit</a:t>
            </a:r>
          </a:p>
        </p:txBody>
      </p:sp>
      <p:sp>
        <p:nvSpPr>
          <p:cNvPr id="12" name="Textfeld 11"/>
          <p:cNvSpPr txBox="1">
            <a:spLocks noChangeArrowheads="1"/>
          </p:cNvSpPr>
          <p:nvPr/>
        </p:nvSpPr>
        <p:spPr bwMode="auto">
          <a:xfrm>
            <a:off x="395288" y="4292600"/>
            <a:ext cx="46085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de-DE" sz="4000" b="1">
                <a:solidFill>
                  <a:srgbClr val="000099"/>
                </a:solidFill>
                <a:latin typeface="Lucida Sans Unicode" pitchFamily="34" charset="0"/>
              </a:rPr>
              <a:t>K</a:t>
            </a:r>
            <a:r>
              <a:rPr lang="de-DE" sz="4000">
                <a:latin typeface="Lucida Sans Unicode" pitchFamily="34" charset="0"/>
              </a:rPr>
              <a:t>egler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2852738"/>
            <a:ext cx="8229600" cy="576262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>
                <a:latin typeface="Arial" charset="0"/>
                <a:cs typeface="Arial" charset="0"/>
              </a:rPr>
              <a:t>3 Disziplinen</a:t>
            </a:r>
          </a:p>
          <a:p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Bayernpokal</a:t>
            </a:r>
          </a:p>
        </p:txBody>
      </p:sp>
      <p:sp>
        <p:nvSpPr>
          <p:cNvPr id="17" name="Inhaltsplatzhalter 1"/>
          <p:cNvSpPr txBox="1">
            <a:spLocks/>
          </p:cNvSpPr>
          <p:nvPr/>
        </p:nvSpPr>
        <p:spPr bwMode="auto">
          <a:xfrm>
            <a:off x="468313" y="2060575"/>
            <a:ext cx="822960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jährliche Austragung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2987675" y="2781300"/>
            <a:ext cx="1800225" cy="708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Frauen-</a:t>
            </a:r>
          </a:p>
          <a:p>
            <a:pPr algn="ctr"/>
            <a:r>
              <a:rPr lang="de-DE" sz="2000"/>
              <a:t>Mannschaften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4932363" y="2781300"/>
            <a:ext cx="1800225" cy="708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Männer-</a:t>
            </a:r>
          </a:p>
          <a:p>
            <a:pPr algn="ctr"/>
            <a:r>
              <a:rPr lang="de-DE" sz="2000"/>
              <a:t>Mannschaften</a:t>
            </a: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6875463" y="2781300"/>
            <a:ext cx="1800225" cy="708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Mixed-</a:t>
            </a:r>
          </a:p>
          <a:p>
            <a:pPr algn="ctr"/>
            <a:r>
              <a:rPr lang="de-DE" sz="2000"/>
              <a:t>Mannschaften</a:t>
            </a:r>
          </a:p>
        </p:txBody>
      </p:sp>
      <p:sp>
        <p:nvSpPr>
          <p:cNvPr id="21" name="Inhaltsplatzhalter 1"/>
          <p:cNvSpPr txBox="1">
            <a:spLocks/>
          </p:cNvSpPr>
          <p:nvPr/>
        </p:nvSpPr>
        <p:spPr bwMode="auto">
          <a:xfrm>
            <a:off x="468313" y="3644900"/>
            <a:ext cx="822960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4-er-Mannschaften über jeweils 100 Wurf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de-DE" sz="2700"/>
          </a:p>
        </p:txBody>
      </p:sp>
      <p:sp>
        <p:nvSpPr>
          <p:cNvPr id="22" name="Inhaltsplatzhalter 1"/>
          <p:cNvSpPr txBox="1">
            <a:spLocks/>
          </p:cNvSpPr>
          <p:nvPr/>
        </p:nvSpPr>
        <p:spPr bwMode="auto">
          <a:xfrm>
            <a:off x="468313" y="4437063"/>
            <a:ext cx="8229600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K.O.-System über 4 Spielrunden mit Finalrunde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de-DE" sz="2700"/>
          </a:p>
        </p:txBody>
      </p:sp>
      <p:sp>
        <p:nvSpPr>
          <p:cNvPr id="23" name="Inhaltsplatzhalter 1"/>
          <p:cNvSpPr txBox="1">
            <a:spLocks/>
          </p:cNvSpPr>
          <p:nvPr/>
        </p:nvSpPr>
        <p:spPr bwMode="auto">
          <a:xfrm>
            <a:off x="468313" y="5229225"/>
            <a:ext cx="822960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zugeloste Gegner aus ganz Bayern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de-DE" sz="2700"/>
          </a:p>
        </p:txBody>
      </p:sp>
      <p:pic>
        <p:nvPicPr>
          <p:cNvPr id="21515" name="Bild 1" descr="BSKV Kopfzeile"/>
          <p:cNvPicPr>
            <a:picLocks noChangeAspect="1" noChangeArrowheads="1"/>
          </p:cNvPicPr>
          <p:nvPr/>
        </p:nvPicPr>
        <p:blipFill>
          <a:blip r:embed="rId2" cstate="print"/>
          <a:srcRect r="82211" b="-2837"/>
          <a:stretch>
            <a:fillRect/>
          </a:stretch>
        </p:blipFill>
        <p:spPr bwMode="auto">
          <a:xfrm>
            <a:off x="8101013" y="549275"/>
            <a:ext cx="479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6" name="Bild 1" descr="BSKV Kopfzeile"/>
          <p:cNvPicPr>
            <a:picLocks noChangeAspect="1" noChangeArrowheads="1"/>
          </p:cNvPicPr>
          <p:nvPr/>
        </p:nvPicPr>
        <p:blipFill>
          <a:blip r:embed="rId3" cstate="print"/>
          <a:srcRect r="82211" b="-2837"/>
          <a:stretch>
            <a:fillRect/>
          </a:stretch>
        </p:blipFill>
        <p:spPr bwMode="auto">
          <a:xfrm>
            <a:off x="539750" y="549275"/>
            <a:ext cx="481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" grpId="0" build="p"/>
      <p:bldP spid="15" grpId="0" animBg="1"/>
      <p:bldP spid="16" grpId="0" animBg="1"/>
      <p:bldP spid="19" grpId="0" animBg="1"/>
      <p:bldP spid="21" grpId="0" build="p"/>
      <p:bldP spid="22" grpId="0" build="p"/>
      <p:bldP spid="2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2852738"/>
            <a:ext cx="8229600" cy="576262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>
                <a:latin typeface="Arial" charset="0"/>
                <a:cs typeface="Arial" charset="0"/>
              </a:rPr>
              <a:t>2 Disziplinen</a:t>
            </a:r>
          </a:p>
          <a:p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Cup der Champions</a:t>
            </a:r>
          </a:p>
        </p:txBody>
      </p:sp>
      <p:sp>
        <p:nvSpPr>
          <p:cNvPr id="17" name="Inhaltsplatzhalter 1"/>
          <p:cNvSpPr txBox="1">
            <a:spLocks/>
          </p:cNvSpPr>
          <p:nvPr/>
        </p:nvSpPr>
        <p:spPr bwMode="auto">
          <a:xfrm>
            <a:off x="468313" y="2060575"/>
            <a:ext cx="822960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jährliche Austragung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2987675" y="2781300"/>
            <a:ext cx="1800225" cy="708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Frauen-</a:t>
            </a:r>
          </a:p>
          <a:p>
            <a:pPr algn="ctr"/>
            <a:r>
              <a:rPr lang="de-DE" sz="2000"/>
              <a:t>Mannschaften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4932363" y="2781300"/>
            <a:ext cx="1800225" cy="708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Männer-</a:t>
            </a:r>
          </a:p>
          <a:p>
            <a:pPr algn="ctr"/>
            <a:r>
              <a:rPr lang="de-DE" sz="2000"/>
              <a:t>Mannschaften</a:t>
            </a:r>
          </a:p>
        </p:txBody>
      </p:sp>
      <p:sp>
        <p:nvSpPr>
          <p:cNvPr id="23" name="Inhaltsplatzhalter 1"/>
          <p:cNvSpPr txBox="1">
            <a:spLocks/>
          </p:cNvSpPr>
          <p:nvPr/>
        </p:nvSpPr>
        <p:spPr bwMode="auto">
          <a:xfrm>
            <a:off x="468313" y="5229225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Startberechtigung für Sieger                               der obersten Spielklassen sowie Pokalsieger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de-DE" sz="2700"/>
          </a:p>
        </p:txBody>
      </p:sp>
      <p:sp>
        <p:nvSpPr>
          <p:cNvPr id="21" name="Inhaltsplatzhalter 1"/>
          <p:cNvSpPr txBox="1">
            <a:spLocks/>
          </p:cNvSpPr>
          <p:nvPr/>
        </p:nvSpPr>
        <p:spPr bwMode="auto">
          <a:xfrm>
            <a:off x="468313" y="3644900"/>
            <a:ext cx="822960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4-er-Mannschaften über jeweils 100 Wurf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de-DE" sz="2700"/>
          </a:p>
        </p:txBody>
      </p:sp>
      <p:sp>
        <p:nvSpPr>
          <p:cNvPr id="22" name="Inhaltsplatzhalter 1"/>
          <p:cNvSpPr txBox="1">
            <a:spLocks/>
          </p:cNvSpPr>
          <p:nvPr/>
        </p:nvSpPr>
        <p:spPr bwMode="auto">
          <a:xfrm>
            <a:off x="468313" y="4437063"/>
            <a:ext cx="8229600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Teilnehmer aus allen bayerischen Kegelrunden 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de-DE" sz="2700"/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4427538" y="1773238"/>
            <a:ext cx="4248150" cy="7080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Ausrichter können sich </a:t>
            </a:r>
          </a:p>
          <a:p>
            <a:pPr algn="ctr"/>
            <a:r>
              <a:rPr lang="de-DE" sz="2000"/>
              <a:t>bei der VBFK bewerben</a:t>
            </a:r>
          </a:p>
        </p:txBody>
      </p:sp>
      <p:pic>
        <p:nvPicPr>
          <p:cNvPr id="13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432000" cy="483182"/>
          </a:xfrm>
          <a:prstGeom prst="rect">
            <a:avLst/>
          </a:prstGeom>
          <a:noFill/>
        </p:spPr>
      </p:pic>
      <p:pic>
        <p:nvPicPr>
          <p:cNvPr id="14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548680"/>
            <a:ext cx="432000" cy="483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" grpId="0" build="p"/>
      <p:bldP spid="15" grpId="0" animBg="1"/>
      <p:bldP spid="16" grpId="0" animBg="1"/>
      <p:bldP spid="23" grpId="0" build="p"/>
      <p:bldP spid="21" grpId="0" build="p"/>
      <p:bldP spid="22" grpId="0" build="p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2852738"/>
            <a:ext cx="8229600" cy="576262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>
                <a:latin typeface="Arial" charset="0"/>
                <a:cs typeface="Arial" charset="0"/>
              </a:rPr>
              <a:t>5 Disziplinen</a:t>
            </a:r>
            <a:endParaRPr lang="de-DE" sz="2400">
              <a:latin typeface="Arial" charset="0"/>
              <a:cs typeface="Arial" charset="0"/>
            </a:endParaRPr>
          </a:p>
          <a:p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sz="3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VBFK-Verbandsmeisterschaft</a:t>
            </a:r>
          </a:p>
        </p:txBody>
      </p:sp>
      <p:sp>
        <p:nvSpPr>
          <p:cNvPr id="17" name="Inhaltsplatzhalter 1"/>
          <p:cNvSpPr txBox="1">
            <a:spLocks/>
          </p:cNvSpPr>
          <p:nvPr/>
        </p:nvSpPr>
        <p:spPr bwMode="auto">
          <a:xfrm>
            <a:off x="468313" y="2060575"/>
            <a:ext cx="822960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jährliche Austragung </a:t>
            </a:r>
          </a:p>
        </p:txBody>
      </p:sp>
      <p:sp>
        <p:nvSpPr>
          <p:cNvPr id="15" name="Textfeld 14"/>
          <p:cNvSpPr txBox="1">
            <a:spLocks noChangeArrowheads="1"/>
          </p:cNvSpPr>
          <p:nvPr/>
        </p:nvSpPr>
        <p:spPr bwMode="auto">
          <a:xfrm>
            <a:off x="1187450" y="3500438"/>
            <a:ext cx="1439863" cy="708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Frauen-</a:t>
            </a:r>
          </a:p>
          <a:p>
            <a:pPr algn="ctr"/>
            <a:r>
              <a:rPr lang="de-DE" sz="2000"/>
              <a:t>Tandem</a:t>
            </a:r>
          </a:p>
        </p:txBody>
      </p:sp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2700338" y="3500438"/>
            <a:ext cx="1439862" cy="708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Männer-</a:t>
            </a:r>
          </a:p>
          <a:p>
            <a:pPr algn="ctr"/>
            <a:r>
              <a:rPr lang="de-DE" sz="2000"/>
              <a:t>Tandem</a:t>
            </a: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4211638" y="3500438"/>
            <a:ext cx="1439862" cy="708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Mixed-</a:t>
            </a:r>
          </a:p>
          <a:p>
            <a:pPr algn="ctr"/>
            <a:r>
              <a:rPr lang="de-DE" sz="2000"/>
              <a:t>Tandem</a:t>
            </a:r>
          </a:p>
        </p:txBody>
      </p:sp>
      <p:sp>
        <p:nvSpPr>
          <p:cNvPr id="22" name="Inhaltsplatzhalter 1"/>
          <p:cNvSpPr txBox="1">
            <a:spLocks/>
          </p:cNvSpPr>
          <p:nvPr/>
        </p:nvSpPr>
        <p:spPr bwMode="auto">
          <a:xfrm>
            <a:off x="468313" y="4437063"/>
            <a:ext cx="8229600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4x 30 Wurf kombiniertes Spiel </a:t>
            </a:r>
            <a:r>
              <a:rPr lang="de-DE" sz="2200"/>
              <a:t>(15 Volle/15 Abräumen)</a:t>
            </a:r>
            <a:endParaRPr lang="de-DE" sz="2700"/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de-DE" sz="2700"/>
          </a:p>
        </p:txBody>
      </p:sp>
      <p:sp>
        <p:nvSpPr>
          <p:cNvPr id="23" name="Inhaltsplatzhalter 1"/>
          <p:cNvSpPr txBox="1">
            <a:spLocks/>
          </p:cNvSpPr>
          <p:nvPr/>
        </p:nvSpPr>
        <p:spPr bwMode="auto">
          <a:xfrm>
            <a:off x="468313" y="5229225"/>
            <a:ext cx="822960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Wertungssystem: Gesamtleistung –  keine Punkte</a:t>
            </a: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de-DE" sz="2700"/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4427538" y="1773238"/>
            <a:ext cx="4248150" cy="7080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Ausrichter können sich </a:t>
            </a:r>
          </a:p>
          <a:p>
            <a:pPr algn="ctr"/>
            <a:r>
              <a:rPr lang="de-DE" sz="2000"/>
              <a:t>bei der VBFK bewerben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2987675" y="2852738"/>
            <a:ext cx="2663825" cy="46196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/>
              <a:t>3 Paardisziplinen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5724525" y="2852738"/>
            <a:ext cx="2951163" cy="461962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400" dirty="0"/>
              <a:t>2 Einzeldisziplinen</a:t>
            </a:r>
          </a:p>
        </p:txBody>
      </p:sp>
      <p:sp>
        <p:nvSpPr>
          <p:cNvPr id="25" name="Textfeld 24"/>
          <p:cNvSpPr txBox="1">
            <a:spLocks noChangeArrowheads="1"/>
          </p:cNvSpPr>
          <p:nvPr/>
        </p:nvSpPr>
        <p:spPr bwMode="auto">
          <a:xfrm>
            <a:off x="7235825" y="3500438"/>
            <a:ext cx="1439863" cy="708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Männer-</a:t>
            </a:r>
          </a:p>
          <a:p>
            <a:pPr algn="ctr"/>
            <a:r>
              <a:rPr lang="de-DE" sz="2000"/>
              <a:t>Einzel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5724525" y="3500438"/>
            <a:ext cx="1439863" cy="708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Frauen-</a:t>
            </a:r>
          </a:p>
          <a:p>
            <a:pPr algn="ctr"/>
            <a:r>
              <a:rPr lang="de-DE" sz="2000" dirty="0"/>
              <a:t>Einzel</a:t>
            </a:r>
          </a:p>
        </p:txBody>
      </p:sp>
      <p:pic>
        <p:nvPicPr>
          <p:cNvPr id="2050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432000" cy="483182"/>
          </a:xfrm>
          <a:prstGeom prst="rect">
            <a:avLst/>
          </a:prstGeom>
          <a:noFill/>
        </p:spPr>
      </p:pic>
      <p:pic>
        <p:nvPicPr>
          <p:cNvPr id="18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548680"/>
            <a:ext cx="432000" cy="483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1000"/>
                            </p:stCondLst>
                            <p:childTnLst>
                              <p:par>
                                <p:cTn id="6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" grpId="0" build="p"/>
      <p:bldP spid="15" grpId="0" animBg="1"/>
      <p:bldP spid="16" grpId="0" animBg="1"/>
      <p:bldP spid="19" grpId="0" animBg="1"/>
      <p:bldP spid="22" grpId="0" build="p"/>
      <p:bldP spid="23" grpId="0" build="p"/>
      <p:bldP spid="11" grpId="0" animBg="1"/>
      <p:bldP spid="20" grpId="0" animBg="1"/>
      <p:bldP spid="24" grpId="0" animBg="1"/>
      <p:bldP spid="25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2349500"/>
            <a:ext cx="8229600" cy="574675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>
                <a:latin typeface="Arial" charset="0"/>
                <a:cs typeface="Arial" charset="0"/>
              </a:rPr>
              <a:t>7 Landesverbände als Ausrichter im Wechsel</a:t>
            </a:r>
          </a:p>
          <a:p>
            <a:endParaRPr lang="de-DE">
              <a:latin typeface="Arial" charset="0"/>
              <a:cs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Deutscher Länderpokal</a:t>
            </a:r>
          </a:p>
        </p:txBody>
      </p:sp>
      <p:sp>
        <p:nvSpPr>
          <p:cNvPr id="17" name="Inhaltsplatzhalter 1"/>
          <p:cNvSpPr txBox="1">
            <a:spLocks/>
          </p:cNvSpPr>
          <p:nvPr/>
        </p:nvSpPr>
        <p:spPr bwMode="auto">
          <a:xfrm>
            <a:off x="468313" y="1628775"/>
            <a:ext cx="822960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jährliche Austragung im Frühjahr</a:t>
            </a:r>
          </a:p>
        </p:txBody>
      </p:sp>
      <p:sp>
        <p:nvSpPr>
          <p:cNvPr id="12" name="Inhaltsplatzhalter 1"/>
          <p:cNvSpPr txBox="1">
            <a:spLocks/>
          </p:cNvSpPr>
          <p:nvPr/>
        </p:nvSpPr>
        <p:spPr bwMode="auto">
          <a:xfrm>
            <a:off x="468313" y="566102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6-er-Mannschaften über jeweils 100 Wurf</a:t>
            </a:r>
          </a:p>
        </p:txBody>
      </p:sp>
      <p:graphicFrame>
        <p:nvGraphicFramePr>
          <p:cNvPr id="38" name="Tabelle 37"/>
          <p:cNvGraphicFramePr>
            <a:graphicFrameLocks noGrp="1"/>
          </p:cNvGraphicFramePr>
          <p:nvPr/>
        </p:nvGraphicFramePr>
        <p:xfrm>
          <a:off x="827088" y="2997200"/>
          <a:ext cx="7776861" cy="94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0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0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700" dirty="0">
                          <a:latin typeface="Arial" pitchFamily="34" charset="0"/>
                          <a:cs typeface="Arial" pitchFamily="34" charset="0"/>
                        </a:rPr>
                        <a:t>SB</a:t>
                      </a:r>
                    </a:p>
                    <a:p>
                      <a:pPr algn="ctr"/>
                      <a:endParaRPr lang="de-DE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Südbaden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>
                          <a:latin typeface="Arial" pitchFamily="34" charset="0"/>
                          <a:cs typeface="Arial" pitchFamily="34" charset="0"/>
                        </a:rPr>
                        <a:t>HE</a:t>
                      </a:r>
                    </a:p>
                    <a:p>
                      <a:pPr algn="ctr"/>
                      <a:endParaRPr lang="de-DE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Hessen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>
                          <a:latin typeface="Arial" pitchFamily="34" charset="0"/>
                          <a:cs typeface="Arial" pitchFamily="34" charset="0"/>
                        </a:rPr>
                        <a:t>BD</a:t>
                      </a:r>
                    </a:p>
                    <a:p>
                      <a:pPr algn="ctr"/>
                      <a:endParaRPr lang="de-DE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Baden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>
                          <a:latin typeface="Arial" pitchFamily="34" charset="0"/>
                          <a:cs typeface="Arial" pitchFamily="34" charset="0"/>
                        </a:rPr>
                        <a:t>SN</a:t>
                      </a:r>
                    </a:p>
                    <a:p>
                      <a:pPr algn="ctr"/>
                      <a:endParaRPr lang="de-DE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Sachsen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</a:p>
                    <a:p>
                      <a:pPr algn="ctr"/>
                      <a:endParaRPr lang="de-DE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Thüringen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>
                          <a:latin typeface="Arial" pitchFamily="34" charset="0"/>
                          <a:cs typeface="Arial" pitchFamily="34" charset="0"/>
                        </a:rPr>
                        <a:t>RP</a:t>
                      </a:r>
                    </a:p>
                    <a:p>
                      <a:pPr algn="ctr"/>
                      <a:endParaRPr lang="de-DE" sz="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Rheinland-Pfalz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>
                          <a:latin typeface="Arial" pitchFamily="34" charset="0"/>
                          <a:cs typeface="Arial" pitchFamily="34" charset="0"/>
                        </a:rPr>
                        <a:t>BY</a:t>
                      </a:r>
                    </a:p>
                    <a:p>
                      <a:pPr algn="ctr"/>
                      <a:endParaRPr lang="de-DE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Bayern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76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49275"/>
            <a:ext cx="6731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7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6731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Inhaltsplatzhalter 1"/>
          <p:cNvSpPr txBox="1">
            <a:spLocks/>
          </p:cNvSpPr>
          <p:nvPr/>
        </p:nvSpPr>
        <p:spPr bwMode="auto">
          <a:xfrm>
            <a:off x="468313" y="4221163"/>
            <a:ext cx="8229600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VBFK nominiert </a:t>
            </a:r>
            <a:r>
              <a:rPr lang="de-DE" sz="2700">
                <a:solidFill>
                  <a:srgbClr val="000099"/>
                </a:solidFill>
              </a:rPr>
              <a:t>Auswahlspielerinnen und -spieler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4140200" y="4797425"/>
            <a:ext cx="1800225" cy="708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Frauen-</a:t>
            </a:r>
          </a:p>
          <a:p>
            <a:pPr algn="ctr"/>
            <a:r>
              <a:rPr lang="de-DE" sz="2000"/>
              <a:t>Mannschaft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6875463" y="4797425"/>
            <a:ext cx="1800225" cy="708025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Männer-</a:t>
            </a:r>
          </a:p>
          <a:p>
            <a:pPr algn="ctr"/>
            <a:r>
              <a:rPr lang="de-DE" sz="2000"/>
              <a:t>Mannschaft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600"/>
                            </p:stCondLst>
                            <p:childTnLst>
                              <p:par>
                                <p:cTn id="34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2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" grpId="0" build="p"/>
      <p:bldP spid="12" grpId="0" build="p"/>
      <p:bldP spid="15" grpId="0" build="p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feld 28"/>
          <p:cNvSpPr txBox="1"/>
          <p:nvPr/>
        </p:nvSpPr>
        <p:spPr>
          <a:xfrm>
            <a:off x="4643438" y="2924175"/>
            <a:ext cx="4032250" cy="4778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dirty="0">
                <a:latin typeface="Arial" pitchFamily="34" charset="0"/>
                <a:cs typeface="Arial" pitchFamily="34" charset="0"/>
              </a:rPr>
              <a:t>Auswahl-Paare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Europameisterschaften</a:t>
            </a:r>
          </a:p>
        </p:txBody>
      </p:sp>
      <p:sp>
        <p:nvSpPr>
          <p:cNvPr id="17" name="Inhaltsplatzhalter 1"/>
          <p:cNvSpPr txBox="1">
            <a:spLocks/>
          </p:cNvSpPr>
          <p:nvPr/>
        </p:nvSpPr>
        <p:spPr bwMode="auto">
          <a:xfrm>
            <a:off x="468313" y="1628775"/>
            <a:ext cx="82296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VBFK nominiert  </a:t>
            </a:r>
            <a:r>
              <a:rPr lang="de-DE" sz="2700">
                <a:solidFill>
                  <a:srgbClr val="000099"/>
                </a:solidFill>
              </a:rPr>
              <a:t>Auswahlspielerinnen und -spieler</a:t>
            </a:r>
            <a:endParaRPr lang="de-DE" sz="2700"/>
          </a:p>
        </p:txBody>
      </p:sp>
      <p:sp>
        <p:nvSpPr>
          <p:cNvPr id="12" name="Inhaltsplatzhalter 1"/>
          <p:cNvSpPr txBox="1">
            <a:spLocks/>
          </p:cNvSpPr>
          <p:nvPr/>
        </p:nvSpPr>
        <p:spPr bwMode="auto">
          <a:xfrm>
            <a:off x="468313" y="3429000"/>
            <a:ext cx="4030662" cy="7556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de-DE" sz="2000"/>
              <a:t>6-er-Mannschaften </a:t>
            </a:r>
          </a:p>
          <a:p>
            <a:pPr marL="365125" indent="-255588" algn="ctr">
              <a:spcBef>
                <a:spcPts val="400"/>
              </a:spcBef>
              <a:buClr>
                <a:schemeClr val="accent1"/>
              </a:buClr>
              <a:buSzPct val="68000"/>
            </a:pPr>
            <a:r>
              <a:rPr lang="de-DE" sz="2000"/>
              <a:t>über jeweils 100 Wurf</a:t>
            </a:r>
          </a:p>
        </p:txBody>
      </p:sp>
      <p:sp>
        <p:nvSpPr>
          <p:cNvPr id="11" name="Textfeld 10"/>
          <p:cNvSpPr txBox="1">
            <a:spLocks noChangeArrowheads="1"/>
          </p:cNvSpPr>
          <p:nvPr/>
        </p:nvSpPr>
        <p:spPr bwMode="auto">
          <a:xfrm>
            <a:off x="2555875" y="4221163"/>
            <a:ext cx="1944688" cy="708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Männer-</a:t>
            </a:r>
          </a:p>
          <a:p>
            <a:pPr algn="ctr"/>
            <a:r>
              <a:rPr lang="de-DE" sz="2000"/>
              <a:t>Mannschaft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6804025" y="3644900"/>
            <a:ext cx="1871663" cy="64633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Männer-</a:t>
            </a:r>
          </a:p>
          <a:p>
            <a:pPr algn="ctr"/>
            <a:r>
              <a:rPr lang="de-DE" sz="1600" dirty="0"/>
              <a:t>Paarlauf/Tandem</a:t>
            </a:r>
          </a:p>
        </p:txBody>
      </p:sp>
      <p:pic>
        <p:nvPicPr>
          <p:cNvPr id="31752" name="Picture 4" descr="EBFU-Logo%20n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476250"/>
            <a:ext cx="6477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3" name="Picture 4" descr="EBFU-Logo%20ne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476672"/>
            <a:ext cx="647700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4643438" y="3644900"/>
            <a:ext cx="1873250" cy="64633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Frauen-</a:t>
            </a:r>
          </a:p>
          <a:p>
            <a:pPr algn="ctr"/>
            <a:r>
              <a:rPr lang="de-DE" sz="1600" dirty="0"/>
              <a:t>Paarlauf/Tandem</a:t>
            </a:r>
          </a:p>
        </p:txBody>
      </p:sp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468313" y="4221163"/>
            <a:ext cx="1943100" cy="708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Frauen-</a:t>
            </a:r>
          </a:p>
          <a:p>
            <a:pPr algn="ctr"/>
            <a:r>
              <a:rPr lang="de-DE" sz="2000"/>
              <a:t>Mannschaft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468313" y="2276475"/>
            <a:ext cx="4030662" cy="5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700" dirty="0">
                <a:latin typeface="Arial" pitchFamily="34" charset="0"/>
                <a:cs typeface="Arial" pitchFamily="34" charset="0"/>
              </a:rPr>
              <a:t>ungerade Jahreszahl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4643438" y="2276475"/>
            <a:ext cx="4032250" cy="50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700" dirty="0">
                <a:latin typeface="Arial" pitchFamily="34" charset="0"/>
                <a:cs typeface="Arial" pitchFamily="34" charset="0"/>
              </a:rPr>
              <a:t>gerade Jahreszahl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68313" y="2924175"/>
            <a:ext cx="4030662" cy="4778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dirty="0">
                <a:latin typeface="Arial" pitchFamily="34" charset="0"/>
                <a:cs typeface="Arial" pitchFamily="34" charset="0"/>
              </a:rPr>
              <a:t>je 2 Auswahlmannschaften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468313" y="5013325"/>
            <a:ext cx="4030662" cy="4762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500" dirty="0">
                <a:latin typeface="Arial" pitchFamily="34" charset="0"/>
                <a:cs typeface="Arial" pitchFamily="34" charset="0"/>
              </a:rPr>
              <a:t>je 6 Auswahlspieler</a:t>
            </a:r>
          </a:p>
        </p:txBody>
      </p:sp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468313" y="5589588"/>
            <a:ext cx="1943100" cy="708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Frauen-</a:t>
            </a:r>
          </a:p>
          <a:p>
            <a:pPr algn="ctr"/>
            <a:r>
              <a:rPr lang="de-DE" sz="2000"/>
              <a:t>Einzel</a:t>
            </a: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2555875" y="5589588"/>
            <a:ext cx="1944688" cy="7080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Männer-</a:t>
            </a:r>
          </a:p>
          <a:p>
            <a:pPr algn="ctr"/>
            <a:r>
              <a:rPr lang="de-DE" sz="2000"/>
              <a:t>Einzel</a:t>
            </a:r>
          </a:p>
        </p:txBody>
      </p:sp>
      <p:sp>
        <p:nvSpPr>
          <p:cNvPr id="34" name="Textfeld 33"/>
          <p:cNvSpPr txBox="1">
            <a:spLocks noChangeArrowheads="1"/>
          </p:cNvSpPr>
          <p:nvPr/>
        </p:nvSpPr>
        <p:spPr bwMode="auto">
          <a:xfrm>
            <a:off x="5724525" y="4437063"/>
            <a:ext cx="1871663" cy="646331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Mixed-</a:t>
            </a:r>
          </a:p>
          <a:p>
            <a:pPr algn="ctr"/>
            <a:r>
              <a:rPr lang="de-DE" sz="1600" dirty="0"/>
              <a:t>Paarlauf/Tandem</a:t>
            </a: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4643438" y="5373688"/>
            <a:ext cx="4032250" cy="92333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700" dirty="0"/>
              <a:t>Paarlauf-EM und Tandem-EM im Wechsel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00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3000"/>
                            </p:stCondLst>
                            <p:childTnLst>
                              <p:par>
                                <p:cTn id="8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0"/>
                            </p:stCondLst>
                            <p:childTnLst>
                              <p:par>
                                <p:cTn id="8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6000"/>
                            </p:stCondLst>
                            <p:childTnLst>
                              <p:par>
                                <p:cTn id="9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7000"/>
                            </p:stCondLst>
                            <p:childTnLst>
                              <p:par>
                                <p:cTn id="9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7" grpId="0" build="p"/>
      <p:bldP spid="12" grpId="0" build="allAtOnce" animBg="1"/>
      <p:bldP spid="12" grpId="1" build="allAtOnce" animBg="1"/>
      <p:bldP spid="11" grpId="0" animBg="1"/>
      <p:bldP spid="11" grpId="1" animBg="1"/>
      <p:bldP spid="11" grpId="2" animBg="1"/>
      <p:bldP spid="14" grpId="0" animBg="1"/>
      <p:bldP spid="19" grpId="0" animBg="1"/>
      <p:bldP spid="20" grpId="0" animBg="1"/>
      <p:bldP spid="20" grpId="1" animBg="1"/>
      <p:bldP spid="20" grpId="2" animBg="1"/>
      <p:bldP spid="25" grpId="0" animBg="1"/>
      <p:bldP spid="25" grpId="1" animBg="1"/>
      <p:bldP spid="25" grpId="2" animBg="1"/>
      <p:bldP spid="26" grpId="0" animBg="1"/>
      <p:bldP spid="28" grpId="0" animBg="1"/>
      <p:bldP spid="28" grpId="1" animBg="1"/>
      <p:bldP spid="28" grpId="2" animBg="1"/>
      <p:bldP spid="31" grpId="0" animBg="1"/>
      <p:bldP spid="31" grpId="1" animBg="1"/>
      <p:bldP spid="31" grpId="2" animBg="1"/>
      <p:bldP spid="32" grpId="0" animBg="1"/>
      <p:bldP spid="32" grpId="1" animBg="1"/>
      <p:bldP spid="32" grpId="2" animBg="1"/>
      <p:bldP spid="33" grpId="0" animBg="1"/>
      <p:bldP spid="33" grpId="1" animBg="1"/>
      <p:bldP spid="33" grpId="2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5762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>
                <a:latin typeface="Arial" charset="0"/>
                <a:cs typeface="Arial" charset="0"/>
              </a:rPr>
              <a:t>Jahreshauptversammlung im Februar in Lauf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Delegiertenversammlung</a:t>
            </a:r>
          </a:p>
        </p:txBody>
      </p:sp>
      <p:sp>
        <p:nvSpPr>
          <p:cNvPr id="16" name="Inhaltsplatzhalter 1"/>
          <p:cNvSpPr txBox="1">
            <a:spLocks/>
          </p:cNvSpPr>
          <p:nvPr/>
        </p:nvSpPr>
        <p:spPr bwMode="auto">
          <a:xfrm>
            <a:off x="468313" y="2492375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Einladung an alle VBFK-Mitglieder</a:t>
            </a:r>
          </a:p>
        </p:txBody>
      </p:sp>
      <p:sp>
        <p:nvSpPr>
          <p:cNvPr id="19" name="Inhaltsplatzhalter 1"/>
          <p:cNvSpPr txBox="1">
            <a:spLocks/>
          </p:cNvSpPr>
          <p:nvPr/>
        </p:nvSpPr>
        <p:spPr bwMode="auto">
          <a:xfrm>
            <a:off x="468313" y="3933825"/>
            <a:ext cx="82296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Berichte des Präsidiums im Jahresrückblick </a:t>
            </a:r>
          </a:p>
        </p:txBody>
      </p:sp>
      <p:sp>
        <p:nvSpPr>
          <p:cNvPr id="20" name="Inhaltsplatzhalter 1"/>
          <p:cNvSpPr txBox="1">
            <a:spLocks/>
          </p:cNvSpPr>
          <p:nvPr/>
        </p:nvSpPr>
        <p:spPr bwMode="auto">
          <a:xfrm>
            <a:off x="468313" y="465296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Ehrungen</a:t>
            </a:r>
          </a:p>
        </p:txBody>
      </p:sp>
      <p:sp>
        <p:nvSpPr>
          <p:cNvPr id="21" name="Inhaltsplatzhalter 1"/>
          <p:cNvSpPr txBox="1">
            <a:spLocks/>
          </p:cNvSpPr>
          <p:nvPr/>
        </p:nvSpPr>
        <p:spPr bwMode="auto">
          <a:xfrm>
            <a:off x="468313" y="5373688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Anträge, Wünsche, Anregungen…</a:t>
            </a:r>
          </a:p>
        </p:txBody>
      </p:sp>
      <p:sp>
        <p:nvSpPr>
          <p:cNvPr id="22" name="Inhaltsplatzhalter 1"/>
          <p:cNvSpPr txBox="1">
            <a:spLocks/>
          </p:cNvSpPr>
          <p:nvPr/>
        </p:nvSpPr>
        <p:spPr bwMode="auto">
          <a:xfrm>
            <a:off x="468313" y="321310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Mitgestaltungsmöglichkeit im Breitenkegelsport </a:t>
            </a:r>
          </a:p>
        </p:txBody>
      </p:sp>
      <p:sp>
        <p:nvSpPr>
          <p:cNvPr id="23" name="Textfeld 22"/>
          <p:cNvSpPr txBox="1">
            <a:spLocks noChangeArrowheads="1"/>
          </p:cNvSpPr>
          <p:nvPr/>
        </p:nvSpPr>
        <p:spPr bwMode="auto">
          <a:xfrm rot="900000">
            <a:off x="6702425" y="5326063"/>
            <a:ext cx="1368425" cy="5080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700" dirty="0"/>
              <a:t>und</a:t>
            </a:r>
          </a:p>
        </p:txBody>
      </p:sp>
      <p:pic>
        <p:nvPicPr>
          <p:cNvPr id="12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432000" cy="483182"/>
          </a:xfrm>
          <a:prstGeom prst="rect">
            <a:avLst/>
          </a:prstGeom>
          <a:noFill/>
        </p:spPr>
      </p:pic>
      <p:pic>
        <p:nvPicPr>
          <p:cNvPr id="13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48680"/>
            <a:ext cx="432000" cy="483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  <p:bldP spid="19" grpId="0" build="p"/>
      <p:bldP spid="20" grpId="0" build="p"/>
      <p:bldP spid="21" grpId="0" build="p"/>
      <p:bldP spid="22" grpId="0" build="p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5762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>
                <a:latin typeface="Arial" charset="0"/>
                <a:cs typeface="Arial" charset="0"/>
              </a:rPr>
              <a:t>Nominierung der </a:t>
            </a:r>
            <a:r>
              <a:rPr lang="de-DE" dirty="0">
                <a:solidFill>
                  <a:srgbClr val="000099"/>
                </a:solidFill>
                <a:latin typeface="Arial" charset="0"/>
                <a:cs typeface="Arial" charset="0"/>
              </a:rPr>
              <a:t>Auswahlspielerinnen und -spieler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Delegiertenversammlung</a:t>
            </a:r>
          </a:p>
        </p:txBody>
      </p:sp>
      <p:sp>
        <p:nvSpPr>
          <p:cNvPr id="16" name="Inhaltsplatzhalter 1"/>
          <p:cNvSpPr txBox="1">
            <a:spLocks/>
          </p:cNvSpPr>
          <p:nvPr/>
        </p:nvSpPr>
        <p:spPr bwMode="auto">
          <a:xfrm>
            <a:off x="468313" y="378936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Auszeichnungen</a:t>
            </a:r>
          </a:p>
        </p:txBody>
      </p:sp>
      <p:sp>
        <p:nvSpPr>
          <p:cNvPr id="13" name="Textfeld 12"/>
          <p:cNvSpPr txBox="1">
            <a:spLocks noChangeArrowheads="1"/>
          </p:cNvSpPr>
          <p:nvPr/>
        </p:nvSpPr>
        <p:spPr bwMode="auto">
          <a:xfrm>
            <a:off x="1619250" y="4581525"/>
            <a:ext cx="2574925" cy="9223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700">
                <a:solidFill>
                  <a:srgbClr val="000099"/>
                </a:solidFill>
              </a:rPr>
              <a:t>Keglerin </a:t>
            </a:r>
          </a:p>
          <a:p>
            <a:pPr algn="ctr"/>
            <a:r>
              <a:rPr lang="de-DE" sz="2700">
                <a:solidFill>
                  <a:srgbClr val="000099"/>
                </a:solidFill>
              </a:rPr>
              <a:t>des Jahres</a:t>
            </a:r>
          </a:p>
        </p:txBody>
      </p:sp>
      <p:sp>
        <p:nvSpPr>
          <p:cNvPr id="14" name="Textfeld 13"/>
          <p:cNvSpPr txBox="1">
            <a:spLocks noChangeArrowheads="1"/>
          </p:cNvSpPr>
          <p:nvPr/>
        </p:nvSpPr>
        <p:spPr bwMode="auto">
          <a:xfrm>
            <a:off x="5219700" y="4581525"/>
            <a:ext cx="2574925" cy="9223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700">
                <a:solidFill>
                  <a:srgbClr val="000099"/>
                </a:solidFill>
              </a:rPr>
              <a:t>Kegler </a:t>
            </a:r>
          </a:p>
          <a:p>
            <a:pPr algn="ctr"/>
            <a:r>
              <a:rPr lang="de-DE" sz="2700">
                <a:solidFill>
                  <a:srgbClr val="000099"/>
                </a:solidFill>
              </a:rPr>
              <a:t>des Jahres</a:t>
            </a: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5219700" y="2492375"/>
            <a:ext cx="2574925" cy="9239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700"/>
              <a:t>Europa-meisterschaft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1619250" y="2492375"/>
            <a:ext cx="2574925" cy="92392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700"/>
              <a:t>Länder-</a:t>
            </a:r>
          </a:p>
          <a:p>
            <a:pPr algn="ctr"/>
            <a:r>
              <a:rPr lang="de-DE" sz="2700"/>
              <a:t>pokal</a:t>
            </a:r>
          </a:p>
        </p:txBody>
      </p:sp>
      <p:pic>
        <p:nvPicPr>
          <p:cNvPr id="15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432000" cy="483182"/>
          </a:xfrm>
          <a:prstGeom prst="rect">
            <a:avLst/>
          </a:prstGeom>
          <a:noFill/>
        </p:spPr>
      </p:pic>
      <p:pic>
        <p:nvPicPr>
          <p:cNvPr id="17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48680"/>
            <a:ext cx="432000" cy="4831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40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6" grpId="0" build="p"/>
      <p:bldP spid="13" grpId="0" animBg="1"/>
      <p:bldP spid="14" grpId="0" animBg="1"/>
      <p:bldP spid="18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971600" y="2420888"/>
            <a:ext cx="2573337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Deutscher Länderpokal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VBFK-Auswahlspieler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3923928" y="2420888"/>
            <a:ext cx="2573338" cy="7080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Europa-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atin typeface="Arial" pitchFamily="34" charset="0"/>
                <a:cs typeface="Arial" pitchFamily="34" charset="0"/>
              </a:rPr>
              <a:t>meisterschaften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8" name="Inhaltsplatzhalter 1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576262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>
                <a:latin typeface="Arial" charset="0"/>
                <a:cs typeface="Arial" charset="0"/>
              </a:rPr>
              <a:t>Präsidium nominiert Auswahlspieler für</a:t>
            </a:r>
          </a:p>
        </p:txBody>
      </p:sp>
      <p:sp>
        <p:nvSpPr>
          <p:cNvPr id="22" name="Inhaltsplatzhalter 1"/>
          <p:cNvSpPr txBox="1">
            <a:spLocks/>
          </p:cNvSpPr>
          <p:nvPr/>
        </p:nvSpPr>
        <p:spPr bwMode="auto">
          <a:xfrm>
            <a:off x="468313" y="342900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 dirty="0"/>
              <a:t>Entscheidungskriterien</a:t>
            </a:r>
          </a:p>
        </p:txBody>
      </p:sp>
      <p:sp>
        <p:nvSpPr>
          <p:cNvPr id="24" name="Textfeld 23"/>
          <p:cNvSpPr txBox="1">
            <a:spLocks noChangeArrowheads="1"/>
          </p:cNvSpPr>
          <p:nvPr/>
        </p:nvSpPr>
        <p:spPr bwMode="auto">
          <a:xfrm>
            <a:off x="3276600" y="4076700"/>
            <a:ext cx="2573338" cy="684213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800"/>
          </a:p>
          <a:p>
            <a:pPr algn="ctr"/>
            <a:r>
              <a:rPr lang="de-DE" sz="2000"/>
              <a:t>Teamfähigkeit</a:t>
            </a:r>
          </a:p>
        </p:txBody>
      </p:sp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468313" y="4868863"/>
            <a:ext cx="2573337" cy="64611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/>
              <a:t>Schnitt aller überregionalen Spiele</a:t>
            </a:r>
          </a:p>
        </p:txBody>
      </p:sp>
      <p:sp>
        <p:nvSpPr>
          <p:cNvPr id="27" name="Textfeld 26"/>
          <p:cNvSpPr txBox="1">
            <a:spLocks noChangeArrowheads="1"/>
          </p:cNvSpPr>
          <p:nvPr/>
        </p:nvSpPr>
        <p:spPr bwMode="auto">
          <a:xfrm>
            <a:off x="468313" y="5661025"/>
            <a:ext cx="2573337" cy="6461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/>
              <a:t>Anzahl aller überregionalen Spiele</a:t>
            </a:r>
          </a:p>
        </p:txBody>
      </p:sp>
      <p:sp>
        <p:nvSpPr>
          <p:cNvPr id="28" name="Textfeld 27"/>
          <p:cNvSpPr txBox="1">
            <a:spLocks noChangeArrowheads="1"/>
          </p:cNvSpPr>
          <p:nvPr/>
        </p:nvSpPr>
        <p:spPr bwMode="auto">
          <a:xfrm>
            <a:off x="3276600" y="4868863"/>
            <a:ext cx="2573338" cy="684212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800"/>
          </a:p>
          <a:p>
            <a:pPr algn="ctr"/>
            <a:r>
              <a:rPr lang="de-DE" sz="2000"/>
              <a:t>Einsatzbereitschaft</a:t>
            </a:r>
          </a:p>
        </p:txBody>
      </p:sp>
      <p:sp>
        <p:nvSpPr>
          <p:cNvPr id="29" name="Textfeld 28"/>
          <p:cNvSpPr txBox="1">
            <a:spLocks noChangeArrowheads="1"/>
          </p:cNvSpPr>
          <p:nvPr/>
        </p:nvSpPr>
        <p:spPr bwMode="auto">
          <a:xfrm>
            <a:off x="468313" y="4076700"/>
            <a:ext cx="2573337" cy="684213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800"/>
          </a:p>
          <a:p>
            <a:pPr algn="ctr"/>
            <a:r>
              <a:rPr lang="de-DE" sz="2000"/>
              <a:t>Schnittliste</a:t>
            </a:r>
          </a:p>
        </p:txBody>
      </p:sp>
      <p:sp>
        <p:nvSpPr>
          <p:cNvPr id="30" name="Textfeld 29"/>
          <p:cNvSpPr txBox="1">
            <a:spLocks noChangeArrowheads="1"/>
          </p:cNvSpPr>
          <p:nvPr/>
        </p:nvSpPr>
        <p:spPr bwMode="auto">
          <a:xfrm>
            <a:off x="6084888" y="4076700"/>
            <a:ext cx="2573337" cy="646331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Vorstellung </a:t>
            </a:r>
            <a:r>
              <a:rPr lang="de-DE" sz="1600" dirty="0"/>
              <a:t>Delegiertenversammlung</a:t>
            </a:r>
          </a:p>
        </p:txBody>
      </p:sp>
      <p:sp>
        <p:nvSpPr>
          <p:cNvPr id="33" name="Textfeld 32"/>
          <p:cNvSpPr txBox="1">
            <a:spLocks noChangeArrowheads="1"/>
          </p:cNvSpPr>
          <p:nvPr/>
        </p:nvSpPr>
        <p:spPr bwMode="auto">
          <a:xfrm>
            <a:off x="4572000" y="5877272"/>
            <a:ext cx="1081088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LP</a:t>
            </a:r>
          </a:p>
        </p:txBody>
      </p:sp>
      <p:sp>
        <p:nvSpPr>
          <p:cNvPr id="35" name="Textfeld 34"/>
          <p:cNvSpPr txBox="1">
            <a:spLocks noChangeArrowheads="1"/>
          </p:cNvSpPr>
          <p:nvPr/>
        </p:nvSpPr>
        <p:spPr bwMode="auto">
          <a:xfrm>
            <a:off x="5868144" y="5877272"/>
            <a:ext cx="1081088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EM</a:t>
            </a:r>
          </a:p>
        </p:txBody>
      </p:sp>
      <p:sp>
        <p:nvSpPr>
          <p:cNvPr id="37" name="Textfeld 36"/>
          <p:cNvSpPr txBox="1">
            <a:spLocks noChangeArrowheads="1"/>
          </p:cNvSpPr>
          <p:nvPr/>
        </p:nvSpPr>
        <p:spPr bwMode="auto">
          <a:xfrm>
            <a:off x="7164288" y="5373216"/>
            <a:ext cx="10795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BP</a:t>
            </a: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3275856" y="5373216"/>
            <a:ext cx="10795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 err="1"/>
              <a:t>BezMS</a:t>
            </a:r>
            <a:endParaRPr lang="de-DE" sz="2000" dirty="0"/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4572000" y="5373216"/>
            <a:ext cx="10795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BM</a:t>
            </a: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5868144" y="5373216"/>
            <a:ext cx="10795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DM</a:t>
            </a: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3275856" y="5877272"/>
            <a:ext cx="1079500" cy="4000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/>
              <a:t>CC</a:t>
            </a:r>
          </a:p>
        </p:txBody>
      </p:sp>
      <p:pic>
        <p:nvPicPr>
          <p:cNvPr id="25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432000" cy="483182"/>
          </a:xfrm>
          <a:prstGeom prst="rect">
            <a:avLst/>
          </a:prstGeom>
          <a:noFill/>
        </p:spPr>
      </p:pic>
      <p:pic>
        <p:nvPicPr>
          <p:cNvPr id="31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48680"/>
            <a:ext cx="432000" cy="483182"/>
          </a:xfrm>
          <a:prstGeom prst="rect">
            <a:avLst/>
          </a:prstGeom>
          <a:noFill/>
        </p:spPr>
      </p:pic>
      <p:sp>
        <p:nvSpPr>
          <p:cNvPr id="32" name="Textfeld 31"/>
          <p:cNvSpPr txBox="1">
            <a:spLocks noChangeArrowheads="1"/>
          </p:cNvSpPr>
          <p:nvPr/>
        </p:nvSpPr>
        <p:spPr bwMode="auto">
          <a:xfrm>
            <a:off x="6084168" y="4869160"/>
            <a:ext cx="2573337" cy="707886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Teilnahme Kaderlehrgang</a:t>
            </a:r>
            <a:endParaRPr lang="de-DE" sz="1600" dirty="0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8000"/>
                            </p:stCondLst>
                            <p:childTnLst>
                              <p:par>
                                <p:cTn id="9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0"/>
                            </p:stCondLst>
                            <p:childTnLst>
                              <p:par>
                                <p:cTn id="9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9" grpId="0" animBg="1"/>
      <p:bldP spid="18" grpId="0" build="p"/>
      <p:bldP spid="22" grpId="0"/>
      <p:bldP spid="24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30" grpId="0" animBg="1"/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3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VBFK-NEWS</a:t>
            </a:r>
          </a:p>
        </p:txBody>
      </p:sp>
      <p:sp>
        <p:nvSpPr>
          <p:cNvPr id="14" name="Inhaltsplatzhalter 1"/>
          <p:cNvSpPr txBox="1">
            <a:spLocks/>
          </p:cNvSpPr>
          <p:nvPr/>
        </p:nvSpPr>
        <p:spPr bwMode="auto">
          <a:xfrm>
            <a:off x="446087" y="1787561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 dirty="0"/>
              <a:t>Informationen zum Bayerischen Breitenkegelsport</a:t>
            </a:r>
            <a:endParaRPr lang="de-DE" sz="3600" dirty="0">
              <a:solidFill>
                <a:srgbClr val="000099"/>
              </a:solidFill>
            </a:endParaRPr>
          </a:p>
        </p:txBody>
      </p:sp>
      <p:pic>
        <p:nvPicPr>
          <p:cNvPr id="11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432000" cy="483182"/>
          </a:xfrm>
          <a:prstGeom prst="rect">
            <a:avLst/>
          </a:prstGeom>
          <a:noFill/>
        </p:spPr>
      </p:pic>
      <p:pic>
        <p:nvPicPr>
          <p:cNvPr id="12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0392" y="548680"/>
            <a:ext cx="432000" cy="483182"/>
          </a:xfrm>
          <a:prstGeom prst="rect">
            <a:avLst/>
          </a:prstGeom>
          <a:noFill/>
        </p:spPr>
      </p:pic>
      <p:sp>
        <p:nvSpPr>
          <p:cNvPr id="10" name="Inhaltsplatzhalter 1">
            <a:extLst>
              <a:ext uri="{FF2B5EF4-FFF2-40B4-BE49-F238E27FC236}">
                <a16:creationId xmlns:a16="http://schemas.microsoft.com/office/drawing/2014/main" id="{520B0A55-C0F5-4B6D-BA2A-28C403D2E6AA}"/>
              </a:ext>
            </a:extLst>
          </p:cNvPr>
          <p:cNvSpPr txBox="1">
            <a:spLocks/>
          </p:cNvSpPr>
          <p:nvPr/>
        </p:nvSpPr>
        <p:spPr bwMode="auto">
          <a:xfrm>
            <a:off x="446087" y="2388460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 dirty="0"/>
              <a:t>Online-Ausgaben zum Download</a:t>
            </a:r>
            <a:endParaRPr lang="de-DE" sz="3600" dirty="0">
              <a:solidFill>
                <a:srgbClr val="000099"/>
              </a:solidFill>
            </a:endParaRPr>
          </a:p>
        </p:txBody>
      </p:sp>
      <p:sp>
        <p:nvSpPr>
          <p:cNvPr id="15" name="Inhaltsplatzhalter 1">
            <a:extLst>
              <a:ext uri="{FF2B5EF4-FFF2-40B4-BE49-F238E27FC236}">
                <a16:creationId xmlns:a16="http://schemas.microsoft.com/office/drawing/2014/main" id="{C89C11C3-4335-4077-83A5-9DC641A218D3}"/>
              </a:ext>
            </a:extLst>
          </p:cNvPr>
          <p:cNvSpPr txBox="1">
            <a:spLocks/>
          </p:cNvSpPr>
          <p:nvPr/>
        </p:nvSpPr>
        <p:spPr bwMode="auto">
          <a:xfrm>
            <a:off x="457200" y="2957589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 algn="just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 dirty="0"/>
              <a:t>4 Ausgaben pro Jahr</a:t>
            </a:r>
            <a:endParaRPr lang="de-DE" sz="3600" dirty="0">
              <a:solidFill>
                <a:srgbClr val="000099"/>
              </a:solidFill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2971733-0032-4659-BC3F-0400E191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00" t="34542" r="28738" b="8898"/>
          <a:stretch/>
        </p:blipFill>
        <p:spPr>
          <a:xfrm>
            <a:off x="4355976" y="3559065"/>
            <a:ext cx="2018150" cy="2880000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C1AE778-C2BB-400C-BFD0-0B4C45E544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34774" r="28506" b="8466"/>
          <a:stretch/>
        </p:blipFill>
        <p:spPr>
          <a:xfrm>
            <a:off x="6580663" y="3559065"/>
            <a:ext cx="2032941" cy="2880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0" grpId="0" build="p"/>
      <p:bldP spid="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Kontakt</a:t>
            </a:r>
          </a:p>
        </p:txBody>
      </p:sp>
      <p:sp>
        <p:nvSpPr>
          <p:cNvPr id="14" name="Inhaltsplatzhalter 1"/>
          <p:cNvSpPr txBox="1">
            <a:spLocks/>
          </p:cNvSpPr>
          <p:nvPr/>
        </p:nvSpPr>
        <p:spPr bwMode="auto">
          <a:xfrm>
            <a:off x="468313" y="1773238"/>
            <a:ext cx="822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 dirty="0"/>
              <a:t>Unsere Homepage</a:t>
            </a:r>
            <a:endParaRPr lang="de-DE" sz="3600" dirty="0">
              <a:solidFill>
                <a:srgbClr val="000099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4140200" y="1628775"/>
            <a:ext cx="3024188" cy="6778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8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www.vbfk.de</a:t>
            </a:r>
            <a:endParaRPr lang="de-DE" sz="3800" dirty="0">
              <a:latin typeface="+mn-lt"/>
              <a:cs typeface="+mn-cs"/>
            </a:endParaRPr>
          </a:p>
        </p:txBody>
      </p:sp>
      <p:pic>
        <p:nvPicPr>
          <p:cNvPr id="17" name="Picture 3" descr="WappenTotalNeu2008mitt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1725" y="1628775"/>
            <a:ext cx="1220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48680"/>
            <a:ext cx="432000" cy="483182"/>
          </a:xfrm>
          <a:prstGeom prst="rect">
            <a:avLst/>
          </a:prstGeom>
          <a:noFill/>
        </p:spPr>
      </p:pic>
      <p:pic>
        <p:nvPicPr>
          <p:cNvPr id="12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00392" y="548680"/>
            <a:ext cx="432000" cy="483182"/>
          </a:xfrm>
          <a:prstGeom prst="rect">
            <a:avLst/>
          </a:prstGeom>
          <a:noFill/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4A129E9D-C46E-48D7-B157-0AB26873F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2452090"/>
            <a:ext cx="5521285" cy="4146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2578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6" grpId="0" animBg="1"/>
      <p:bldP spid="1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Präsidium der VBFK</a:t>
            </a:r>
          </a:p>
        </p:txBody>
      </p:sp>
      <p:sp>
        <p:nvSpPr>
          <p:cNvPr id="18" name="Inhaltsplatzhalter 1"/>
          <p:cNvSpPr txBox="1">
            <a:spLocks/>
          </p:cNvSpPr>
          <p:nvPr/>
        </p:nvSpPr>
        <p:spPr>
          <a:xfrm>
            <a:off x="179512" y="5013176"/>
            <a:ext cx="2520000" cy="6477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de-DE" sz="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de-DE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Vizepräsident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Harry Richter</a:t>
            </a:r>
          </a:p>
        </p:txBody>
      </p:sp>
      <p:sp>
        <p:nvSpPr>
          <p:cNvPr id="32" name="Inhaltsplatzhalter 1"/>
          <p:cNvSpPr txBox="1">
            <a:spLocks/>
          </p:cNvSpPr>
          <p:nvPr/>
        </p:nvSpPr>
        <p:spPr>
          <a:xfrm>
            <a:off x="3131840" y="5013176"/>
            <a:ext cx="2520000" cy="6477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de-DE" sz="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de-DE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Präsident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Roland Schiffner</a:t>
            </a:r>
          </a:p>
        </p:txBody>
      </p:sp>
      <p:sp>
        <p:nvSpPr>
          <p:cNvPr id="33" name="Inhaltsplatzhalter 1"/>
          <p:cNvSpPr txBox="1">
            <a:spLocks/>
          </p:cNvSpPr>
          <p:nvPr/>
        </p:nvSpPr>
        <p:spPr>
          <a:xfrm>
            <a:off x="1475656" y="5877272"/>
            <a:ext cx="2520000" cy="6477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de-DE" sz="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de-DE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Sportdirektorin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Marion Gloßner-Fuchs</a:t>
            </a:r>
          </a:p>
        </p:txBody>
      </p:sp>
      <p:sp>
        <p:nvSpPr>
          <p:cNvPr id="34" name="Inhaltsplatzhalter 1"/>
          <p:cNvSpPr txBox="1">
            <a:spLocks/>
          </p:cNvSpPr>
          <p:nvPr/>
        </p:nvSpPr>
        <p:spPr>
          <a:xfrm>
            <a:off x="4860032" y="5877272"/>
            <a:ext cx="2520000" cy="6477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de-DE" sz="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de-DE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Schatzmeister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Alfred Hettler</a:t>
            </a:r>
          </a:p>
        </p:txBody>
      </p:sp>
      <p:sp>
        <p:nvSpPr>
          <p:cNvPr id="35" name="Inhaltsplatzhalter 1"/>
          <p:cNvSpPr txBox="1">
            <a:spLocks/>
          </p:cNvSpPr>
          <p:nvPr/>
        </p:nvSpPr>
        <p:spPr>
          <a:xfrm>
            <a:off x="6372200" y="5013176"/>
            <a:ext cx="2520000" cy="6477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de-DE" sz="200" dirty="0">
              <a:solidFill>
                <a:schemeClr val="bg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de-DE" sz="20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Generalsekretär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Peter Spannekrebs</a:t>
            </a:r>
          </a:p>
        </p:txBody>
      </p:sp>
      <p:pic>
        <p:nvPicPr>
          <p:cNvPr id="10" name="Picture 2" descr="C:\Users\mb\Pictures\Kegeln\VBFK-Sitzungen\DV 2017\Versand DV\DV2017_Präsidium  2017.2.jpg"/>
          <p:cNvPicPr>
            <a:picLocks noChangeAspect="1" noChangeArrowheads="1"/>
          </p:cNvPicPr>
          <p:nvPr/>
        </p:nvPicPr>
        <p:blipFill>
          <a:blip r:embed="rId2" cstate="print"/>
          <a:srcRect t="5394" b="15487"/>
          <a:stretch>
            <a:fillRect/>
          </a:stretch>
        </p:blipFill>
        <p:spPr bwMode="auto">
          <a:xfrm>
            <a:off x="467544" y="1628800"/>
            <a:ext cx="8229600" cy="314871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800" decel="1000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800" decel="100000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0"/>
                            </p:stCondLst>
                            <p:childTnLst>
                              <p:par>
                                <p:cTn id="4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800" decel="100000" fill="hold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800" decel="100000" fill="hold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6000"/>
                            </p:stCondLst>
                            <p:childTnLst>
                              <p:par>
                                <p:cTn id="7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8000"/>
                            </p:stCondLst>
                            <p:childTnLst>
                              <p:par>
                                <p:cTn id="8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800" decel="100000" fill="hold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0"/>
                            </p:stCondLst>
                            <p:childTnLst>
                              <p:par>
                                <p:cTn id="94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32" grpId="0" build="allAtOnce" animBg="1"/>
      <p:bldP spid="33" grpId="0" build="allAtOnce" animBg="1"/>
      <p:bldP spid="34" grpId="0" build="allAtOnce" animBg="1"/>
      <p:bldP spid="35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Kontakt</a:t>
            </a:r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468313" y="1773238"/>
            <a:ext cx="3598862" cy="8636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  <a:defRPr/>
            </a:pPr>
            <a:r>
              <a:rPr lang="de-DE" sz="2700" dirty="0">
                <a:latin typeface="Arial" pitchFamily="34" charset="0"/>
                <a:cs typeface="Arial" pitchFamily="34" charset="0"/>
              </a:rPr>
              <a:t>Roland Schiffner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de-DE" sz="27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Präsident der VBFK</a:t>
            </a:r>
            <a:endParaRPr lang="de-DE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5076056" y="5085184"/>
            <a:ext cx="3598863" cy="10429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46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www.vbfk.de</a:t>
            </a:r>
            <a:endParaRPr lang="de-DE" sz="4600" dirty="0">
              <a:latin typeface="+mn-lt"/>
              <a:cs typeface="+mn-cs"/>
            </a:endParaRPr>
          </a:p>
        </p:txBody>
      </p:sp>
      <p:pic>
        <p:nvPicPr>
          <p:cNvPr id="9" name="Grafik 8" descr="Visitenkarte R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773238"/>
            <a:ext cx="4460875" cy="25923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Inhaltsplatzhalter 1"/>
          <p:cNvSpPr txBox="1">
            <a:spLocks/>
          </p:cNvSpPr>
          <p:nvPr/>
        </p:nvSpPr>
        <p:spPr>
          <a:xfrm>
            <a:off x="467544" y="5229200"/>
            <a:ext cx="3598862" cy="8651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2500" lnSpcReduction="1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  <a:defRPr/>
            </a:pPr>
            <a:r>
              <a:rPr lang="de-DE" sz="2700" dirty="0">
                <a:latin typeface="Arial" pitchFamily="34" charset="0"/>
                <a:cs typeface="Arial" pitchFamily="34" charset="0"/>
              </a:rPr>
              <a:t>Christine Hettler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de-DE" sz="27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Mitgliederverwaltung</a:t>
            </a:r>
            <a:endParaRPr lang="de-DE" sz="36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Grafik 1"/>
          <p:cNvPicPr>
            <a:picLocks noChangeAspect="1" noChangeArrowheads="1"/>
          </p:cNvPicPr>
          <p:nvPr/>
        </p:nvPicPr>
        <p:blipFill>
          <a:blip r:embed="rId3" cstate="print"/>
          <a:srcRect l="5722"/>
          <a:stretch>
            <a:fillRect/>
          </a:stretch>
        </p:blipFill>
        <p:spPr bwMode="auto">
          <a:xfrm>
            <a:off x="2843808" y="2781300"/>
            <a:ext cx="118685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432000" cy="483182"/>
          </a:xfrm>
          <a:prstGeom prst="rect">
            <a:avLst/>
          </a:prstGeom>
          <a:noFill/>
        </p:spPr>
      </p:pic>
      <p:pic>
        <p:nvPicPr>
          <p:cNvPr id="12" name="Picture 2" descr="C:\Users\mb\Desktop\Logos\VBFK_Wappen_durchsichtig.t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00392" y="548680"/>
            <a:ext cx="432000" cy="483182"/>
          </a:xfrm>
          <a:prstGeom prst="rect">
            <a:avLst/>
          </a:prstGeom>
          <a:noFill/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1188882" cy="1584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000"/>
                            </p:stCondLst>
                            <p:childTnLst>
                              <p:par>
                                <p:cTn id="4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7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 animBg="1"/>
      <p:bldP spid="16" grpId="0" animBg="1"/>
      <p:bldP spid="16" grpId="1" animBg="1"/>
      <p:bldP spid="11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Dachverbände</a:t>
            </a:r>
          </a:p>
        </p:txBody>
      </p:sp>
      <p:pic>
        <p:nvPicPr>
          <p:cNvPr id="1026" name="Bild 1" descr="BSKV Kopfzeile"/>
          <p:cNvPicPr>
            <a:picLocks noChangeAspect="1" noChangeArrowheads="1"/>
          </p:cNvPicPr>
          <p:nvPr/>
        </p:nvPicPr>
        <p:blipFill>
          <a:blip r:embed="rId2" cstate="print"/>
          <a:srcRect r="82211" b="-2837"/>
          <a:stretch>
            <a:fillRect/>
          </a:stretch>
        </p:blipFill>
        <p:spPr bwMode="auto">
          <a:xfrm>
            <a:off x="539750" y="1700213"/>
            <a:ext cx="1152525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BFU-Logo%20ne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4724400"/>
            <a:ext cx="1152525" cy="1154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feld 17"/>
          <p:cNvSpPr txBox="1"/>
          <p:nvPr/>
        </p:nvSpPr>
        <p:spPr>
          <a:xfrm>
            <a:off x="1908175" y="1773238"/>
            <a:ext cx="6767513" cy="44608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300" dirty="0">
                <a:latin typeface="Arial" pitchFamily="34" charset="0"/>
                <a:cs typeface="Arial" pitchFamily="34" charset="0"/>
              </a:rPr>
              <a:t>ayerischer </a:t>
            </a:r>
            <a:r>
              <a:rPr lang="de-DE" sz="23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de-DE" sz="2300" dirty="0">
                <a:latin typeface="Arial" pitchFamily="34" charset="0"/>
                <a:cs typeface="Arial" pitchFamily="34" charset="0"/>
              </a:rPr>
              <a:t>port</a:t>
            </a:r>
            <a:r>
              <a:rPr lang="de-DE" sz="23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de-DE" sz="2300" dirty="0">
                <a:latin typeface="Arial" pitchFamily="34" charset="0"/>
                <a:cs typeface="Arial" pitchFamily="34" charset="0"/>
              </a:rPr>
              <a:t>egler- und Bowling</a:t>
            </a:r>
            <a:r>
              <a:rPr lang="de-DE" sz="23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lang="de-DE" sz="2300" dirty="0">
                <a:latin typeface="Arial" pitchFamily="34" charset="0"/>
                <a:cs typeface="Arial" pitchFamily="34" charset="0"/>
              </a:rPr>
              <a:t>erband e.V.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1908175" y="3284538"/>
            <a:ext cx="6767513" cy="44608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de-DE" sz="2300" dirty="0">
                <a:latin typeface="Arial" pitchFamily="34" charset="0"/>
                <a:cs typeface="Arial" pitchFamily="34" charset="0"/>
              </a:rPr>
              <a:t>eutscher </a:t>
            </a:r>
            <a:r>
              <a:rPr lang="de-DE" sz="2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</a:t>
            </a:r>
            <a:r>
              <a:rPr lang="de-DE" sz="2300" dirty="0" err="1">
                <a:latin typeface="Arial" pitchFamily="34" charset="0"/>
                <a:cs typeface="Arial" pitchFamily="34" charset="0"/>
              </a:rPr>
              <a:t>egler</a:t>
            </a:r>
            <a:r>
              <a:rPr lang="de-DE" sz="2300" b="1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300" dirty="0" err="1">
                <a:latin typeface="Arial" pitchFamily="34" charset="0"/>
                <a:cs typeface="Arial" pitchFamily="34" charset="0"/>
              </a:rPr>
              <a:t>und</a:t>
            </a:r>
            <a:r>
              <a:rPr lang="de-DE" sz="2300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23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de-DE" sz="2300" dirty="0">
                <a:latin typeface="Arial" pitchFamily="34" charset="0"/>
                <a:cs typeface="Arial" pitchFamily="34" charset="0"/>
              </a:rPr>
              <a:t>lassic e.V.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1908175" y="4797425"/>
            <a:ext cx="6767513" cy="4460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3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de-DE" sz="2300" dirty="0">
                <a:latin typeface="Arial" pitchFamily="34" charset="0"/>
                <a:cs typeface="Arial" pitchFamily="34" charset="0"/>
              </a:rPr>
              <a:t>uropäische </a:t>
            </a:r>
            <a:r>
              <a:rPr lang="de-DE" sz="23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de-DE" sz="2300" dirty="0">
                <a:latin typeface="Arial" pitchFamily="34" charset="0"/>
                <a:cs typeface="Arial" pitchFamily="34" charset="0"/>
              </a:rPr>
              <a:t>reitensport </a:t>
            </a:r>
            <a:r>
              <a:rPr lang="de-DE" sz="23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de-DE" sz="2300" dirty="0">
                <a:latin typeface="Arial" pitchFamily="34" charset="0"/>
                <a:cs typeface="Arial" pitchFamily="34" charset="0"/>
              </a:rPr>
              <a:t>reizeitkegel </a:t>
            </a:r>
            <a:r>
              <a:rPr lang="de-DE" sz="23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lang="de-DE" sz="2300" dirty="0">
                <a:latin typeface="Arial" pitchFamily="34" charset="0"/>
                <a:cs typeface="Arial" pitchFamily="34" charset="0"/>
              </a:rPr>
              <a:t>nion e.V.</a:t>
            </a:r>
          </a:p>
        </p:txBody>
      </p:sp>
      <p:sp>
        <p:nvSpPr>
          <p:cNvPr id="26" name="Inhaltsplatzhalter 1"/>
          <p:cNvSpPr txBox="1">
            <a:spLocks/>
          </p:cNvSpPr>
          <p:nvPr/>
        </p:nvSpPr>
        <p:spPr>
          <a:xfrm>
            <a:off x="1908175" y="2276475"/>
            <a:ext cx="1582738" cy="5762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92500" lnSpcReduction="20000"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BSKV</a:t>
            </a:r>
          </a:p>
        </p:txBody>
      </p:sp>
      <p:sp>
        <p:nvSpPr>
          <p:cNvPr id="27" name="Inhaltsplatzhalter 1"/>
          <p:cNvSpPr txBox="1">
            <a:spLocks/>
          </p:cNvSpPr>
          <p:nvPr/>
        </p:nvSpPr>
        <p:spPr>
          <a:xfrm>
            <a:off x="1908175" y="3789363"/>
            <a:ext cx="1582738" cy="57626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DKBC</a:t>
            </a:r>
          </a:p>
        </p:txBody>
      </p:sp>
      <p:sp>
        <p:nvSpPr>
          <p:cNvPr id="28" name="Inhaltsplatzhalter 1"/>
          <p:cNvSpPr txBox="1">
            <a:spLocks/>
          </p:cNvSpPr>
          <p:nvPr/>
        </p:nvSpPr>
        <p:spPr>
          <a:xfrm>
            <a:off x="1908175" y="5300663"/>
            <a:ext cx="1582738" cy="57626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b="1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EBFU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356992"/>
            <a:ext cx="1507822" cy="93610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800"/>
                            </p:stCondLst>
                            <p:childTnLst>
                              <p:par>
                                <p:cTn id="1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800"/>
                            </p:stCondLst>
                            <p:childTnLst>
                              <p:par>
                                <p:cTn id="2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450"/>
                            </p:stCondLst>
                            <p:childTnLst>
                              <p:par>
                                <p:cTn id="3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450"/>
                            </p:stCondLst>
                            <p:childTnLst>
                              <p:par>
                                <p:cTn id="4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350"/>
                            </p:stCondLst>
                            <p:childTnLst>
                              <p:par>
                                <p:cTn id="4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350"/>
                            </p:stCondLst>
                            <p:childTnLst>
                              <p:par>
                                <p:cTn id="5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6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400"/>
                            </p:stCondLst>
                            <p:childTnLst>
                              <p:par>
                                <p:cTn id="78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77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770" decel="100000"/>
                                        <p:tgtEl>
                                          <p:spTgt spid="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3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5" dur="77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4400"/>
                            </p:stCondLst>
                            <p:childTnLst>
                              <p:par>
                                <p:cTn id="88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9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3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feld 20"/>
          <p:cNvSpPr txBox="1"/>
          <p:nvPr/>
        </p:nvSpPr>
        <p:spPr>
          <a:xfrm>
            <a:off x="1763713" y="4437063"/>
            <a:ext cx="2743200" cy="7080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Deutscher Länderpokal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Breitensportveranstaltungen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4643438" y="1844675"/>
            <a:ext cx="2743200" cy="7096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Bezirks-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atin typeface="Arial" pitchFamily="34" charset="0"/>
                <a:cs typeface="Arial" pitchFamily="34" charset="0"/>
              </a:rPr>
              <a:t>meisterschaften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643438" y="2636838"/>
            <a:ext cx="2743200" cy="7080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Bayerische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Meisterschaften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763713" y="5229225"/>
            <a:ext cx="2743200" cy="70802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Deutsche Meisterschaften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1763713" y="2636838"/>
            <a:ext cx="2743200" cy="70961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VBFK-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900" dirty="0">
                <a:latin typeface="Arial" pitchFamily="34" charset="0"/>
                <a:cs typeface="Arial" pitchFamily="34" charset="0"/>
              </a:rPr>
              <a:t>Verbandsmeisterschaft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4643438" y="3429000"/>
            <a:ext cx="2743200" cy="70961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Bayernpokal 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63713" y="1844675"/>
            <a:ext cx="2743200" cy="70961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Cup der Champions 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4643438" y="4437063"/>
            <a:ext cx="2743200" cy="70802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>
                <a:latin typeface="Arial" pitchFamily="34" charset="0"/>
                <a:cs typeface="Arial" pitchFamily="34" charset="0"/>
              </a:rPr>
              <a:t>Europa-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dirty="0" err="1">
                <a:latin typeface="Arial" pitchFamily="34" charset="0"/>
                <a:cs typeface="Arial" pitchFamily="34" charset="0"/>
              </a:rPr>
              <a:t>meisterschaften</a:t>
            </a:r>
            <a:r>
              <a:rPr lang="de-DE" sz="20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6" name="Bild 1" descr="BSKV Kopfzeile"/>
          <p:cNvPicPr>
            <a:picLocks noChangeAspect="1" noChangeArrowheads="1"/>
          </p:cNvPicPr>
          <p:nvPr/>
        </p:nvPicPr>
        <p:blipFill>
          <a:blip r:embed="rId2" cstate="print"/>
          <a:srcRect r="82211" b="-2837"/>
          <a:stretch>
            <a:fillRect/>
          </a:stretch>
        </p:blipFill>
        <p:spPr bwMode="auto">
          <a:xfrm>
            <a:off x="7524750" y="2349500"/>
            <a:ext cx="1150938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WappenTotalNeu2008mitte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2349500"/>
            <a:ext cx="11557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BFU-Logo%20ne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750" y="4581525"/>
            <a:ext cx="1150938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feld 19"/>
          <p:cNvSpPr txBox="1">
            <a:spLocks noChangeArrowheads="1"/>
          </p:cNvSpPr>
          <p:nvPr/>
        </p:nvSpPr>
        <p:spPr bwMode="auto">
          <a:xfrm>
            <a:off x="1979613" y="2060575"/>
            <a:ext cx="5184775" cy="36322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de-DE" sz="800" dirty="0"/>
          </a:p>
          <a:p>
            <a:pPr algn="ctr"/>
            <a:r>
              <a:rPr lang="de-DE" sz="5400" dirty="0"/>
              <a:t>Teilnahme möglich durch </a:t>
            </a:r>
            <a:r>
              <a:rPr lang="de-DE" sz="5400" dirty="0">
                <a:solidFill>
                  <a:srgbClr val="000099"/>
                </a:solidFill>
              </a:rPr>
              <a:t>Mitgliedschaft </a:t>
            </a:r>
          </a:p>
          <a:p>
            <a:pPr algn="ctr"/>
            <a:r>
              <a:rPr lang="de-DE" sz="5400" dirty="0">
                <a:solidFill>
                  <a:srgbClr val="000099"/>
                </a:solidFill>
              </a:rPr>
              <a:t>in der VBFK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581128"/>
            <a:ext cx="1512168" cy="938802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90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0"/>
                            </p:stCondLst>
                            <p:childTnLst>
                              <p:par>
                                <p:cTn id="6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000"/>
                            </p:stCondLst>
                            <p:childTnLst>
                              <p:par>
                                <p:cTn id="6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2000"/>
                            </p:stCondLst>
                            <p:childTnLst>
                              <p:par>
                                <p:cTn id="73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2500"/>
                            </p:stCondLst>
                            <p:childTnLst>
                              <p:par>
                                <p:cTn id="98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9" grpId="0" animBg="1"/>
      <p:bldP spid="19" grpId="1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feld 22"/>
          <p:cNvSpPr txBox="1">
            <a:spLocks noChangeArrowheads="1"/>
          </p:cNvSpPr>
          <p:nvPr/>
        </p:nvSpPr>
        <p:spPr bwMode="auto">
          <a:xfrm>
            <a:off x="468313" y="3860800"/>
            <a:ext cx="8229600" cy="1547813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de-DE">
              <a:latin typeface="Lucida Sans Unicode" pitchFamily="34" charset="0"/>
            </a:endParaRPr>
          </a:p>
        </p:txBody>
      </p:sp>
      <p:sp>
        <p:nvSpPr>
          <p:cNvPr id="25" name="Inhaltsplatzhalter 1"/>
          <p:cNvSpPr txBox="1">
            <a:spLocks/>
          </p:cNvSpPr>
          <p:nvPr/>
        </p:nvSpPr>
        <p:spPr bwMode="auto">
          <a:xfrm>
            <a:off x="468313" y="3860800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weitere Verbandsabgaben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Mitgliedschaft in der VBFK</a:t>
            </a:r>
          </a:p>
        </p:txBody>
      </p:sp>
      <p:sp>
        <p:nvSpPr>
          <p:cNvPr id="7" name="Inhaltsplatzhalter 1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504825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>
                <a:latin typeface="Arial" charset="0"/>
                <a:cs typeface="Arial" charset="0"/>
              </a:rPr>
              <a:t>Anmeldung bei Mitgliederverwaltung</a:t>
            </a:r>
          </a:p>
        </p:txBody>
      </p:sp>
      <p:sp>
        <p:nvSpPr>
          <p:cNvPr id="8" name="Inhaltsplatzhalter 1"/>
          <p:cNvSpPr txBox="1">
            <a:spLocks/>
          </p:cNvSpPr>
          <p:nvPr/>
        </p:nvSpPr>
        <p:spPr bwMode="auto">
          <a:xfrm>
            <a:off x="468313" y="2276475"/>
            <a:ext cx="82296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Datenmeldung über Aufnahmeformular</a:t>
            </a:r>
          </a:p>
        </p:txBody>
      </p:sp>
      <p:sp>
        <p:nvSpPr>
          <p:cNvPr id="9" name="Inhaltsplatzhalter 1"/>
          <p:cNvSpPr txBox="1">
            <a:spLocks/>
          </p:cNvSpPr>
          <p:nvPr/>
        </p:nvSpPr>
        <p:spPr>
          <a:xfrm>
            <a:off x="468313" y="2997200"/>
            <a:ext cx="6264275" cy="5032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  <a:defRPr/>
            </a:pPr>
            <a:r>
              <a:rPr lang="de-DE" sz="2700" dirty="0">
                <a:latin typeface="Arial" pitchFamily="34" charset="0"/>
                <a:cs typeface="Arial" pitchFamily="34" charset="0"/>
              </a:rPr>
              <a:t>Jahresbeitrag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4437063"/>
            <a:ext cx="1606550" cy="576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" name="Bild 1" descr="BSKV Kopfzeile"/>
          <p:cNvPicPr>
            <a:picLocks noChangeAspect="1" noChangeArrowheads="1"/>
          </p:cNvPicPr>
          <p:nvPr/>
        </p:nvPicPr>
        <p:blipFill>
          <a:blip r:embed="rId3" cstate="print"/>
          <a:srcRect r="82211" b="-2837"/>
          <a:stretch>
            <a:fillRect/>
          </a:stretch>
        </p:blipFill>
        <p:spPr bwMode="auto">
          <a:xfrm>
            <a:off x="971550" y="4365625"/>
            <a:ext cx="600075" cy="71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EBFU-Logo%20ne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8850" y="4365625"/>
            <a:ext cx="64611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feld 15"/>
          <p:cNvSpPr txBox="1">
            <a:spLocks noChangeArrowheads="1"/>
          </p:cNvSpPr>
          <p:nvPr/>
        </p:nvSpPr>
        <p:spPr bwMode="auto">
          <a:xfrm>
            <a:off x="3348038" y="4797425"/>
            <a:ext cx="936625" cy="400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6,00 €</a:t>
            </a: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1331913" y="4797425"/>
            <a:ext cx="936625" cy="400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8,50 €</a:t>
            </a:r>
          </a:p>
        </p:txBody>
      </p:sp>
      <p:sp>
        <p:nvSpPr>
          <p:cNvPr id="18" name="Textfeld 17"/>
          <p:cNvSpPr txBox="1">
            <a:spLocks noChangeArrowheads="1"/>
          </p:cNvSpPr>
          <p:nvPr/>
        </p:nvSpPr>
        <p:spPr bwMode="auto">
          <a:xfrm>
            <a:off x="7596188" y="4797425"/>
            <a:ext cx="936625" cy="400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1,00 €</a:t>
            </a:r>
          </a:p>
        </p:txBody>
      </p:sp>
      <p:sp>
        <p:nvSpPr>
          <p:cNvPr id="19" name="Textfeld 18"/>
          <p:cNvSpPr txBox="1">
            <a:spLocks noChangeArrowheads="1"/>
          </p:cNvSpPr>
          <p:nvPr/>
        </p:nvSpPr>
        <p:spPr bwMode="auto">
          <a:xfrm>
            <a:off x="6011863" y="4797425"/>
            <a:ext cx="936625" cy="400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2,40 €</a:t>
            </a:r>
          </a:p>
        </p:txBody>
      </p:sp>
      <p:sp>
        <p:nvSpPr>
          <p:cNvPr id="20" name="Inhaltsplatzhalter 1"/>
          <p:cNvSpPr txBox="1">
            <a:spLocks/>
          </p:cNvSpPr>
          <p:nvPr/>
        </p:nvSpPr>
        <p:spPr>
          <a:xfrm>
            <a:off x="468313" y="5805488"/>
            <a:ext cx="8229600" cy="5032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§"/>
              <a:defRPr/>
            </a:pPr>
            <a:r>
              <a:rPr lang="de-DE" sz="2700" dirty="0">
                <a:latin typeface="Arial" pitchFamily="34" charset="0"/>
                <a:cs typeface="Arial" pitchFamily="34" charset="0"/>
              </a:rPr>
              <a:t>ggf. BLSV-Beitrag</a:t>
            </a:r>
          </a:p>
        </p:txBody>
      </p:sp>
      <p:pic>
        <p:nvPicPr>
          <p:cNvPr id="11" name="Picture 3" descr="WappenTotalNeu2008mitte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1700213"/>
            <a:ext cx="16700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feld 25"/>
          <p:cNvSpPr txBox="1">
            <a:spLocks noChangeArrowheads="1"/>
          </p:cNvSpPr>
          <p:nvPr/>
        </p:nvSpPr>
        <p:spPr bwMode="auto">
          <a:xfrm>
            <a:off x="5651500" y="5876925"/>
            <a:ext cx="936625" cy="400050"/>
          </a:xfrm>
          <a:prstGeom prst="rect">
            <a:avLst/>
          </a:prstGeom>
          <a:solidFill>
            <a:srgbClr val="FF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de-DE" sz="2000" dirty="0"/>
              <a:t>5,37 €</a:t>
            </a:r>
          </a:p>
        </p:txBody>
      </p:sp>
      <p:pic>
        <p:nvPicPr>
          <p:cNvPr id="21" name="Grafik 20" descr="untitled2.bmp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76825" y="2852738"/>
            <a:ext cx="1511300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Grafik 21" descr="BLSV1.bmp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1275" y="5732463"/>
            <a:ext cx="1728788" cy="612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Grafik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437112"/>
            <a:ext cx="927788" cy="5760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6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4000"/>
                            </p:stCondLst>
                            <p:childTnLst>
                              <p:par>
                                <p:cTn id="7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8000"/>
                            </p:stCondLst>
                            <p:childTnLst>
                              <p:par>
                                <p:cTn id="9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9000"/>
                            </p:stCondLst>
                            <p:childTnLst>
                              <p:par>
                                <p:cTn id="9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build="p"/>
      <p:bldP spid="7" grpId="0" build="p"/>
      <p:bldP spid="8" grpId="0" build="p"/>
      <p:bldP spid="9" grpId="0" build="allAtOnce" animBg="1"/>
      <p:bldP spid="16" grpId="0" animBg="1"/>
      <p:bldP spid="17" grpId="0" animBg="1"/>
      <p:bldP spid="18" grpId="0" animBg="1"/>
      <p:bldP spid="19" grpId="0" animBg="1"/>
      <p:bldP spid="20" grpId="0" build="p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1773238"/>
            <a:ext cx="8229600" cy="576262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>
                <a:latin typeface="Arial" charset="0"/>
                <a:cs typeface="Arial" charset="0"/>
              </a:rPr>
              <a:t>Qualifikation zur Bayerischen Meisterschaft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Bezirksmeisterschaften</a:t>
            </a:r>
          </a:p>
        </p:txBody>
      </p:sp>
      <p:sp>
        <p:nvSpPr>
          <p:cNvPr id="14" name="Inhaltsplatzhalter 1"/>
          <p:cNvSpPr txBox="1">
            <a:spLocks/>
          </p:cNvSpPr>
          <p:nvPr/>
        </p:nvSpPr>
        <p:spPr>
          <a:xfrm>
            <a:off x="468313" y="3068638"/>
            <a:ext cx="1620000" cy="5048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b="1" dirty="0">
                <a:latin typeface="Arial" pitchFamily="34" charset="0"/>
                <a:cs typeface="Arial" pitchFamily="34" charset="0"/>
              </a:rPr>
              <a:t>Einzel</a:t>
            </a:r>
          </a:p>
        </p:txBody>
      </p:sp>
      <p:sp>
        <p:nvSpPr>
          <p:cNvPr id="15" name="Inhaltsplatzhalter 1"/>
          <p:cNvSpPr txBox="1">
            <a:spLocks/>
          </p:cNvSpPr>
          <p:nvPr/>
        </p:nvSpPr>
        <p:spPr>
          <a:xfrm>
            <a:off x="6084888" y="3068638"/>
            <a:ext cx="2627312" cy="5048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b="1" dirty="0">
                <a:latin typeface="Arial" pitchFamily="34" charset="0"/>
                <a:cs typeface="Arial" pitchFamily="34" charset="0"/>
              </a:rPr>
              <a:t>Mannschaften</a:t>
            </a:r>
          </a:p>
        </p:txBody>
      </p:sp>
      <p:sp>
        <p:nvSpPr>
          <p:cNvPr id="16" name="Inhaltsplatzhalter 1"/>
          <p:cNvSpPr txBox="1">
            <a:spLocks/>
          </p:cNvSpPr>
          <p:nvPr/>
        </p:nvSpPr>
        <p:spPr>
          <a:xfrm>
            <a:off x="2267744" y="3068960"/>
            <a:ext cx="1620000" cy="5048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b="1" dirty="0">
                <a:latin typeface="Arial" pitchFamily="34" charset="0"/>
                <a:cs typeface="Arial" pitchFamily="34" charset="0"/>
              </a:rPr>
              <a:t>Paare</a:t>
            </a:r>
          </a:p>
        </p:txBody>
      </p:sp>
      <p:sp>
        <p:nvSpPr>
          <p:cNvPr id="19" name="Inhaltsplatzhalter 1"/>
          <p:cNvSpPr txBox="1">
            <a:spLocks/>
          </p:cNvSpPr>
          <p:nvPr/>
        </p:nvSpPr>
        <p:spPr>
          <a:xfrm>
            <a:off x="468313" y="3716338"/>
            <a:ext cx="1620000" cy="396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Frauen</a:t>
            </a:r>
          </a:p>
        </p:txBody>
      </p:sp>
      <p:sp>
        <p:nvSpPr>
          <p:cNvPr id="22" name="Inhaltsplatzhalter 1"/>
          <p:cNvSpPr txBox="1">
            <a:spLocks/>
          </p:cNvSpPr>
          <p:nvPr/>
        </p:nvSpPr>
        <p:spPr>
          <a:xfrm>
            <a:off x="2267744" y="3717032"/>
            <a:ext cx="1620000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Frauen-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Paarlauf</a:t>
            </a:r>
          </a:p>
        </p:txBody>
      </p:sp>
      <p:sp>
        <p:nvSpPr>
          <p:cNvPr id="26" name="Inhaltsplatzhalter 1"/>
          <p:cNvSpPr txBox="1">
            <a:spLocks/>
          </p:cNvSpPr>
          <p:nvPr/>
        </p:nvSpPr>
        <p:spPr>
          <a:xfrm>
            <a:off x="2267744" y="4581128"/>
            <a:ext cx="1620000" cy="7921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Männer-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Paarlauf</a:t>
            </a:r>
          </a:p>
        </p:txBody>
      </p:sp>
      <p:sp>
        <p:nvSpPr>
          <p:cNvPr id="27" name="Inhaltsplatzhalter 1"/>
          <p:cNvSpPr txBox="1">
            <a:spLocks/>
          </p:cNvSpPr>
          <p:nvPr/>
        </p:nvSpPr>
        <p:spPr>
          <a:xfrm>
            <a:off x="2267744" y="5445224"/>
            <a:ext cx="1620000" cy="7921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Mixed-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Paarlauf</a:t>
            </a:r>
          </a:p>
        </p:txBody>
      </p:sp>
      <p:sp>
        <p:nvSpPr>
          <p:cNvPr id="28" name="Inhaltsplatzhalter 1"/>
          <p:cNvSpPr txBox="1">
            <a:spLocks/>
          </p:cNvSpPr>
          <p:nvPr/>
        </p:nvSpPr>
        <p:spPr>
          <a:xfrm>
            <a:off x="6084888" y="3716338"/>
            <a:ext cx="2627312" cy="79216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Frauen-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Mannschaft</a:t>
            </a:r>
          </a:p>
        </p:txBody>
      </p:sp>
      <p:sp>
        <p:nvSpPr>
          <p:cNvPr id="29" name="Inhaltsplatzhalter 1"/>
          <p:cNvSpPr txBox="1">
            <a:spLocks/>
          </p:cNvSpPr>
          <p:nvPr/>
        </p:nvSpPr>
        <p:spPr>
          <a:xfrm>
            <a:off x="6084888" y="4581525"/>
            <a:ext cx="2627312" cy="7921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Männer-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Mannschaft</a:t>
            </a:r>
          </a:p>
        </p:txBody>
      </p:sp>
      <p:sp>
        <p:nvSpPr>
          <p:cNvPr id="30" name="Inhaltsplatzhalter 1"/>
          <p:cNvSpPr txBox="1">
            <a:spLocks/>
          </p:cNvSpPr>
          <p:nvPr/>
        </p:nvSpPr>
        <p:spPr>
          <a:xfrm>
            <a:off x="6084888" y="5445125"/>
            <a:ext cx="2627312" cy="7921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Mixed-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Mannschaft</a:t>
            </a:r>
          </a:p>
        </p:txBody>
      </p:sp>
      <p:sp>
        <p:nvSpPr>
          <p:cNvPr id="18" name="Inhaltsplatzhalter 1"/>
          <p:cNvSpPr txBox="1">
            <a:spLocks/>
          </p:cNvSpPr>
          <p:nvPr/>
        </p:nvSpPr>
        <p:spPr bwMode="auto">
          <a:xfrm>
            <a:off x="468313" y="2349500"/>
            <a:ext cx="8229600" cy="574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 dirty="0"/>
              <a:t>17 Disziplinen</a:t>
            </a:r>
          </a:p>
        </p:txBody>
      </p:sp>
      <p:pic>
        <p:nvPicPr>
          <p:cNvPr id="14352" name="Bild 1" descr="BSKV Kopfzeile"/>
          <p:cNvPicPr>
            <a:picLocks noChangeAspect="1" noChangeArrowheads="1"/>
          </p:cNvPicPr>
          <p:nvPr/>
        </p:nvPicPr>
        <p:blipFill>
          <a:blip r:embed="rId2" cstate="print"/>
          <a:srcRect r="82211" b="-2837"/>
          <a:stretch>
            <a:fillRect/>
          </a:stretch>
        </p:blipFill>
        <p:spPr bwMode="auto">
          <a:xfrm>
            <a:off x="539750" y="549275"/>
            <a:ext cx="481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Bild 1" descr="BSKV Kopfzeile"/>
          <p:cNvPicPr>
            <a:picLocks noChangeAspect="1" noChangeArrowheads="1"/>
          </p:cNvPicPr>
          <p:nvPr/>
        </p:nvPicPr>
        <p:blipFill>
          <a:blip r:embed="rId3" cstate="print"/>
          <a:srcRect r="82211" b="-2837"/>
          <a:stretch>
            <a:fillRect/>
          </a:stretch>
        </p:blipFill>
        <p:spPr bwMode="auto">
          <a:xfrm>
            <a:off x="8101013" y="549275"/>
            <a:ext cx="479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Inhaltsplatzhalter 1"/>
          <p:cNvSpPr txBox="1">
            <a:spLocks/>
          </p:cNvSpPr>
          <p:nvPr/>
        </p:nvSpPr>
        <p:spPr>
          <a:xfrm>
            <a:off x="467544" y="4149080"/>
            <a:ext cx="1620000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Frauen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A, B und C</a:t>
            </a:r>
          </a:p>
        </p:txBody>
      </p:sp>
      <p:sp>
        <p:nvSpPr>
          <p:cNvPr id="24" name="Inhaltsplatzhalter 1"/>
          <p:cNvSpPr txBox="1">
            <a:spLocks/>
          </p:cNvSpPr>
          <p:nvPr/>
        </p:nvSpPr>
        <p:spPr>
          <a:xfrm>
            <a:off x="467544" y="5013176"/>
            <a:ext cx="1620000" cy="3960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Männer</a:t>
            </a:r>
          </a:p>
        </p:txBody>
      </p:sp>
      <p:sp>
        <p:nvSpPr>
          <p:cNvPr id="31" name="Inhaltsplatzhalter 1"/>
          <p:cNvSpPr txBox="1">
            <a:spLocks/>
          </p:cNvSpPr>
          <p:nvPr/>
        </p:nvSpPr>
        <p:spPr>
          <a:xfrm>
            <a:off x="467544" y="5445224"/>
            <a:ext cx="1620000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Männer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A, B und C</a:t>
            </a:r>
          </a:p>
        </p:txBody>
      </p:sp>
      <p:sp>
        <p:nvSpPr>
          <p:cNvPr id="20" name="Inhaltsplatzhalter 1"/>
          <p:cNvSpPr txBox="1">
            <a:spLocks/>
          </p:cNvSpPr>
          <p:nvPr/>
        </p:nvSpPr>
        <p:spPr>
          <a:xfrm>
            <a:off x="4067944" y="3068960"/>
            <a:ext cx="1836024" cy="5048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b="1" dirty="0">
                <a:latin typeface="Arial" pitchFamily="34" charset="0"/>
                <a:cs typeface="Arial" pitchFamily="34" charset="0"/>
              </a:rPr>
              <a:t>Tandems</a:t>
            </a:r>
          </a:p>
        </p:txBody>
      </p:sp>
      <p:sp>
        <p:nvSpPr>
          <p:cNvPr id="21" name="Inhaltsplatzhalter 1"/>
          <p:cNvSpPr txBox="1">
            <a:spLocks/>
          </p:cNvSpPr>
          <p:nvPr/>
        </p:nvSpPr>
        <p:spPr>
          <a:xfrm>
            <a:off x="4067944" y="3717032"/>
            <a:ext cx="1836000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Frauen-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Tandem</a:t>
            </a:r>
          </a:p>
        </p:txBody>
      </p:sp>
      <p:sp>
        <p:nvSpPr>
          <p:cNvPr id="25" name="Inhaltsplatzhalter 1"/>
          <p:cNvSpPr txBox="1">
            <a:spLocks/>
          </p:cNvSpPr>
          <p:nvPr/>
        </p:nvSpPr>
        <p:spPr>
          <a:xfrm>
            <a:off x="4067944" y="4581128"/>
            <a:ext cx="1836000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Männer-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Tandem</a:t>
            </a:r>
          </a:p>
        </p:txBody>
      </p:sp>
      <p:sp>
        <p:nvSpPr>
          <p:cNvPr id="32" name="Inhaltsplatzhalter 1"/>
          <p:cNvSpPr txBox="1">
            <a:spLocks/>
          </p:cNvSpPr>
          <p:nvPr/>
        </p:nvSpPr>
        <p:spPr>
          <a:xfrm>
            <a:off x="4067944" y="5445224"/>
            <a:ext cx="1836000" cy="79216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Mixed-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100" dirty="0">
                <a:latin typeface="Arial" pitchFamily="34" charset="0"/>
                <a:cs typeface="Arial" pitchFamily="34" charset="0"/>
              </a:rPr>
              <a:t>Tandem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0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1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000"/>
                            </p:stCondLst>
                            <p:childTnLst>
                              <p:par>
                                <p:cTn id="5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1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2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3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6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8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9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5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6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7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0"/>
                            </p:stCondLst>
                            <p:childTnLst>
                              <p:par>
                                <p:cTn id="8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2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3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4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2000"/>
                            </p:stCondLst>
                            <p:childTnLst>
                              <p:par>
                                <p:cTn id="8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9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0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1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2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4000"/>
                            </p:stCondLst>
                            <p:childTnLst>
                              <p:par>
                                <p:cTn id="9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6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7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8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0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100"/>
                            </p:stCondLst>
                            <p:childTnLst>
                              <p:par>
                                <p:cTn id="1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2700"/>
                            </p:stCondLst>
                            <p:childTnLst>
                              <p:par>
                                <p:cTn id="12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100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5300"/>
                            </p:stCondLst>
                            <p:childTnLst>
                              <p:par>
                                <p:cTn id="13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4" grpId="0" animBg="1"/>
      <p:bldP spid="15" grpId="0" animBg="1"/>
      <p:bldP spid="16" grpId="0" animBg="1"/>
      <p:bldP spid="19" grpId="0" animBg="1"/>
      <p:bldP spid="2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18" grpId="0" build="p"/>
      <p:bldP spid="23" grpId="0" animBg="1"/>
      <p:bldP spid="24" grpId="0" animBg="1"/>
      <p:bldP spid="31" grpId="0" animBg="1"/>
      <p:bldP spid="20" grpId="0" animBg="1"/>
      <p:bldP spid="21" grpId="0" animBg="1"/>
      <p:bldP spid="25" grpId="0" animBg="1"/>
      <p:bldP spid="3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1700213"/>
            <a:ext cx="8229600" cy="576262"/>
          </a:xfrm>
          <a:solidFill>
            <a:schemeClr val="bg1"/>
          </a:solidFill>
        </p:spPr>
        <p:txBody>
          <a:bodyPr/>
          <a:lstStyle/>
          <a:p>
            <a:pPr algn="ctr">
              <a:buFont typeface="Wingdings" pitchFamily="2" charset="2"/>
              <a:buChar char="§"/>
            </a:pPr>
            <a:r>
              <a:rPr lang="de-DE" dirty="0">
                <a:latin typeface="Arial" charset="0"/>
                <a:cs typeface="Arial" charset="0"/>
              </a:rPr>
              <a:t>jährliche Austragung im Frühjahr in 5 Bezirken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Bezirksmeisterschaften</a:t>
            </a:r>
          </a:p>
        </p:txBody>
      </p:sp>
      <p:sp>
        <p:nvSpPr>
          <p:cNvPr id="17" name="Inhaltsplatzhalter 1"/>
          <p:cNvSpPr txBox="1">
            <a:spLocks/>
          </p:cNvSpPr>
          <p:nvPr/>
        </p:nvSpPr>
        <p:spPr>
          <a:xfrm>
            <a:off x="468313" y="2565400"/>
            <a:ext cx="1582737" cy="9350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b="1" dirty="0">
                <a:latin typeface="Arial" pitchFamily="34" charset="0"/>
                <a:cs typeface="Arial" pitchFamily="34" charset="0"/>
              </a:rPr>
              <a:t>UFR</a:t>
            </a:r>
          </a:p>
        </p:txBody>
      </p:sp>
      <p:sp>
        <p:nvSpPr>
          <p:cNvPr id="24" name="Inhaltsplatzhalter 1"/>
          <p:cNvSpPr txBox="1">
            <a:spLocks/>
          </p:cNvSpPr>
          <p:nvPr/>
        </p:nvSpPr>
        <p:spPr>
          <a:xfrm>
            <a:off x="468313" y="3716338"/>
            <a:ext cx="1582737" cy="936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b="1" dirty="0">
                <a:latin typeface="Arial" pitchFamily="34" charset="0"/>
                <a:cs typeface="Arial" pitchFamily="34" charset="0"/>
              </a:rPr>
              <a:t>MFR</a:t>
            </a:r>
          </a:p>
        </p:txBody>
      </p:sp>
      <p:sp>
        <p:nvSpPr>
          <p:cNvPr id="31" name="Inhaltsplatzhalter 1"/>
          <p:cNvSpPr txBox="1">
            <a:spLocks/>
          </p:cNvSpPr>
          <p:nvPr/>
        </p:nvSpPr>
        <p:spPr>
          <a:xfrm>
            <a:off x="2268538" y="3141663"/>
            <a:ext cx="1582737" cy="93503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de-DE" sz="1000" dirty="0">
              <a:latin typeface="Arial" pitchFamily="34" charset="0"/>
              <a:cs typeface="Arial" pitchFamily="34" charset="0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b="1" dirty="0">
                <a:latin typeface="Arial" pitchFamily="34" charset="0"/>
                <a:cs typeface="Arial" pitchFamily="34" charset="0"/>
              </a:rPr>
              <a:t>SCHW</a:t>
            </a:r>
          </a:p>
        </p:txBody>
      </p:sp>
      <p:sp>
        <p:nvSpPr>
          <p:cNvPr id="32" name="Inhaltsplatzhalter 1"/>
          <p:cNvSpPr txBox="1">
            <a:spLocks/>
          </p:cNvSpPr>
          <p:nvPr/>
        </p:nvSpPr>
        <p:spPr>
          <a:xfrm>
            <a:off x="468313" y="4868863"/>
            <a:ext cx="1582737" cy="9366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b="1" dirty="0">
                <a:latin typeface="Arial" pitchFamily="34" charset="0"/>
                <a:cs typeface="Arial" pitchFamily="34" charset="0"/>
              </a:rPr>
              <a:t>OFR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b="1" dirty="0">
                <a:latin typeface="Arial" pitchFamily="34" charset="0"/>
                <a:cs typeface="Arial" pitchFamily="34" charset="0"/>
              </a:rPr>
              <a:t>OPF</a:t>
            </a:r>
          </a:p>
        </p:txBody>
      </p:sp>
      <p:sp>
        <p:nvSpPr>
          <p:cNvPr id="33" name="Inhaltsplatzhalter 1"/>
          <p:cNvSpPr txBox="1">
            <a:spLocks/>
          </p:cNvSpPr>
          <p:nvPr/>
        </p:nvSpPr>
        <p:spPr>
          <a:xfrm>
            <a:off x="2268538" y="4365625"/>
            <a:ext cx="1582737" cy="9350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lnSpcReduction="10000"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b="1" dirty="0">
                <a:latin typeface="Arial" pitchFamily="34" charset="0"/>
                <a:cs typeface="Arial" pitchFamily="34" charset="0"/>
              </a:rPr>
              <a:t>OBB</a:t>
            </a: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b="1" dirty="0">
                <a:latin typeface="Arial" pitchFamily="34" charset="0"/>
                <a:cs typeface="Arial" pitchFamily="34" charset="0"/>
              </a:rPr>
              <a:t>NDB</a:t>
            </a:r>
          </a:p>
        </p:txBody>
      </p:sp>
      <p:pic>
        <p:nvPicPr>
          <p:cNvPr id="18" name="Grafik 17" descr="BezMS 201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538" y="2565400"/>
            <a:ext cx="4200525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Bild 1" descr="BSKV Kopfzeile"/>
          <p:cNvPicPr>
            <a:picLocks noChangeAspect="1" noChangeArrowheads="1"/>
          </p:cNvPicPr>
          <p:nvPr/>
        </p:nvPicPr>
        <p:blipFill>
          <a:blip r:embed="rId3" cstate="print"/>
          <a:srcRect r="82211" b="-2837"/>
          <a:stretch>
            <a:fillRect/>
          </a:stretch>
        </p:blipFill>
        <p:spPr bwMode="auto">
          <a:xfrm>
            <a:off x="539750" y="549275"/>
            <a:ext cx="481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Bild 1" descr="BSKV Kopfzeile"/>
          <p:cNvPicPr>
            <a:picLocks noChangeAspect="1" noChangeArrowheads="1"/>
          </p:cNvPicPr>
          <p:nvPr/>
        </p:nvPicPr>
        <p:blipFill>
          <a:blip r:embed="rId4" cstate="print"/>
          <a:srcRect r="82211" b="-2837"/>
          <a:stretch>
            <a:fillRect/>
          </a:stretch>
        </p:blipFill>
        <p:spPr bwMode="auto">
          <a:xfrm>
            <a:off x="8101013" y="549275"/>
            <a:ext cx="479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" grpId="0" animBg="1"/>
      <p:bldP spid="24" grpId="0" animBg="1"/>
      <p:bldP spid="31" grpId="0" animBg="1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504825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>
                <a:latin typeface="Arial" charset="0"/>
                <a:cs typeface="Arial" charset="0"/>
              </a:rPr>
              <a:t>Qualifikation zur Deutschen Meisterschaft 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Bayerische</a:t>
            </a:r>
            <a:r>
              <a:rPr lang="de-DE" sz="3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Meisterschaften</a:t>
            </a:r>
          </a:p>
        </p:txBody>
      </p:sp>
      <p:sp>
        <p:nvSpPr>
          <p:cNvPr id="17" name="Inhaltsplatzhalter 1"/>
          <p:cNvSpPr txBox="1">
            <a:spLocks/>
          </p:cNvSpPr>
          <p:nvPr/>
        </p:nvSpPr>
        <p:spPr bwMode="auto">
          <a:xfrm>
            <a:off x="468313" y="2276475"/>
            <a:ext cx="8229600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jährliche Austragung im Sommer</a:t>
            </a:r>
          </a:p>
        </p:txBody>
      </p:sp>
      <p:sp>
        <p:nvSpPr>
          <p:cNvPr id="20" name="Inhaltsplatzhalter 1"/>
          <p:cNvSpPr txBox="1">
            <a:spLocks/>
          </p:cNvSpPr>
          <p:nvPr/>
        </p:nvSpPr>
        <p:spPr>
          <a:xfrm>
            <a:off x="1020763" y="4149725"/>
            <a:ext cx="6287541" cy="57541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dirty="0">
                <a:latin typeface="Arial" pitchFamily="34" charset="0"/>
                <a:cs typeface="Arial" pitchFamily="34" charset="0"/>
              </a:rPr>
              <a:t>Einzel, Paare, Mannschaften, Tandems</a:t>
            </a:r>
          </a:p>
        </p:txBody>
      </p:sp>
      <p:pic>
        <p:nvPicPr>
          <p:cNvPr id="31" name="Grafik 30" descr="Kegelbahn.Münch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3616" y="4851400"/>
            <a:ext cx="1944688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Inhaltsplatzhalter 1"/>
          <p:cNvSpPr txBox="1">
            <a:spLocks/>
          </p:cNvSpPr>
          <p:nvPr/>
        </p:nvSpPr>
        <p:spPr>
          <a:xfrm>
            <a:off x="3275856" y="4851400"/>
            <a:ext cx="1944687" cy="145732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2700" dirty="0">
                <a:latin typeface="Arial" pitchFamily="34" charset="0"/>
                <a:cs typeface="Arial" pitchFamily="34" charset="0"/>
              </a:rPr>
              <a:t>München</a:t>
            </a:r>
          </a:p>
        </p:txBody>
      </p:sp>
      <p:sp>
        <p:nvSpPr>
          <p:cNvPr id="34" name="Inhaltsplatzhalter 1"/>
          <p:cNvSpPr txBox="1">
            <a:spLocks/>
          </p:cNvSpPr>
          <p:nvPr/>
        </p:nvSpPr>
        <p:spPr bwMode="auto">
          <a:xfrm>
            <a:off x="468313" y="3573463"/>
            <a:ext cx="8229600" cy="5032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2 Veranstaltungen über je 1 Wochenende</a:t>
            </a:r>
          </a:p>
        </p:txBody>
      </p:sp>
      <p:sp>
        <p:nvSpPr>
          <p:cNvPr id="12" name="Inhaltsplatzhalter 1"/>
          <p:cNvSpPr txBox="1">
            <a:spLocks/>
          </p:cNvSpPr>
          <p:nvPr/>
        </p:nvSpPr>
        <p:spPr bwMode="auto">
          <a:xfrm>
            <a:off x="468313" y="2924175"/>
            <a:ext cx="8229600" cy="5048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 dirty="0"/>
              <a:t>17 Disziplinen</a:t>
            </a:r>
          </a:p>
        </p:txBody>
      </p:sp>
      <p:pic>
        <p:nvPicPr>
          <p:cNvPr id="16397" name="Bild 1" descr="BSKV Kopfzeile"/>
          <p:cNvPicPr>
            <a:picLocks noChangeAspect="1" noChangeArrowheads="1"/>
          </p:cNvPicPr>
          <p:nvPr/>
        </p:nvPicPr>
        <p:blipFill>
          <a:blip r:embed="rId3" cstate="print"/>
          <a:srcRect r="82211" b="-2837"/>
          <a:stretch>
            <a:fillRect/>
          </a:stretch>
        </p:blipFill>
        <p:spPr bwMode="auto">
          <a:xfrm>
            <a:off x="8101013" y="549275"/>
            <a:ext cx="4794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8" name="Bild 1" descr="BSKV Kopfzeile"/>
          <p:cNvPicPr>
            <a:picLocks noChangeAspect="1" noChangeArrowheads="1"/>
          </p:cNvPicPr>
          <p:nvPr/>
        </p:nvPicPr>
        <p:blipFill>
          <a:blip r:embed="rId4" cstate="print"/>
          <a:srcRect r="82211" b="-2837"/>
          <a:stretch>
            <a:fillRect/>
          </a:stretch>
        </p:blipFill>
        <p:spPr bwMode="auto">
          <a:xfrm>
            <a:off x="539750" y="549275"/>
            <a:ext cx="481013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" grpId="0" build="p"/>
      <p:bldP spid="20" grpId="0" animBg="1"/>
      <p:bldP spid="32" grpId="0" animBg="1"/>
      <p:bldP spid="34" grpId="0" build="p"/>
      <p:bldP spid="1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68313" y="2420938"/>
            <a:ext cx="8229600" cy="576262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de-DE" dirty="0">
                <a:latin typeface="Arial" charset="0"/>
                <a:cs typeface="Arial" charset="0"/>
              </a:rPr>
              <a:t>17 Disziplinen</a:t>
            </a:r>
          </a:p>
          <a:p>
            <a:endParaRPr lang="de-DE" dirty="0">
              <a:latin typeface="Arial" charset="0"/>
              <a:cs typeface="Arial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solidFill>
            <a:srgbClr val="000099"/>
          </a:solidFill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de-DE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Deutsche Meisterschaften</a:t>
            </a:r>
          </a:p>
        </p:txBody>
      </p:sp>
      <p:sp>
        <p:nvSpPr>
          <p:cNvPr id="17" name="Inhaltsplatzhalter 1"/>
          <p:cNvSpPr txBox="1">
            <a:spLocks/>
          </p:cNvSpPr>
          <p:nvPr/>
        </p:nvSpPr>
        <p:spPr bwMode="auto">
          <a:xfrm>
            <a:off x="468313" y="1628775"/>
            <a:ext cx="822960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jährliche Austragung im Herbst</a:t>
            </a:r>
          </a:p>
        </p:txBody>
      </p:sp>
      <p:sp>
        <p:nvSpPr>
          <p:cNvPr id="18" name="Inhaltsplatzhalter 1"/>
          <p:cNvSpPr txBox="1">
            <a:spLocks/>
          </p:cNvSpPr>
          <p:nvPr/>
        </p:nvSpPr>
        <p:spPr>
          <a:xfrm>
            <a:off x="971600" y="3789040"/>
            <a:ext cx="2880320" cy="64770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3200" b="1" dirty="0">
                <a:latin typeface="Arial" pitchFamily="34" charset="0"/>
                <a:cs typeface="Arial" pitchFamily="34" charset="0"/>
              </a:rPr>
              <a:t>Einzel</a:t>
            </a:r>
            <a:r>
              <a:rPr lang="de-DE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dirty="0">
                <a:latin typeface="Arial" pitchFamily="34" charset="0"/>
                <a:cs typeface="Arial" pitchFamily="34" charset="0"/>
              </a:rPr>
              <a:t>/</a:t>
            </a:r>
            <a:r>
              <a:rPr lang="de-DE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dirty="0">
                <a:latin typeface="Arial" pitchFamily="34" charset="0"/>
                <a:cs typeface="Arial" pitchFamily="34" charset="0"/>
              </a:rPr>
              <a:t>Paare</a:t>
            </a:r>
          </a:p>
        </p:txBody>
      </p:sp>
      <p:sp>
        <p:nvSpPr>
          <p:cNvPr id="20" name="Inhaltsplatzhalter 1"/>
          <p:cNvSpPr txBox="1">
            <a:spLocks/>
          </p:cNvSpPr>
          <p:nvPr/>
        </p:nvSpPr>
        <p:spPr>
          <a:xfrm>
            <a:off x="3995936" y="3789040"/>
            <a:ext cx="5004048" cy="64770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marL="365760" indent="-256032" algn="ctr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/>
            </a:pPr>
            <a:r>
              <a:rPr lang="de-DE" sz="3200" b="1" dirty="0">
                <a:latin typeface="Arial" pitchFamily="34" charset="0"/>
                <a:cs typeface="Arial" pitchFamily="34" charset="0"/>
              </a:rPr>
              <a:t>Mannschaften</a:t>
            </a:r>
            <a:r>
              <a:rPr lang="de-DE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dirty="0">
                <a:latin typeface="Arial" pitchFamily="34" charset="0"/>
                <a:cs typeface="Arial" pitchFamily="34" charset="0"/>
              </a:rPr>
              <a:t>/</a:t>
            </a:r>
            <a:r>
              <a:rPr lang="de-DE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de-DE" sz="3200" b="1" dirty="0">
                <a:latin typeface="Arial" pitchFamily="34" charset="0"/>
                <a:cs typeface="Arial" pitchFamily="34" charset="0"/>
              </a:rPr>
              <a:t>Tandems</a:t>
            </a:r>
          </a:p>
        </p:txBody>
      </p:sp>
      <p:sp>
        <p:nvSpPr>
          <p:cNvPr id="34" name="Inhaltsplatzhalter 1"/>
          <p:cNvSpPr txBox="1">
            <a:spLocks/>
          </p:cNvSpPr>
          <p:nvPr/>
        </p:nvSpPr>
        <p:spPr bwMode="auto">
          <a:xfrm>
            <a:off x="468313" y="3213100"/>
            <a:ext cx="8229600" cy="5762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2 Veranstaltungen über je 1 Wochenende</a:t>
            </a:r>
          </a:p>
        </p:txBody>
      </p:sp>
      <p:sp>
        <p:nvSpPr>
          <p:cNvPr id="12" name="Inhaltsplatzhalter 1"/>
          <p:cNvSpPr txBox="1">
            <a:spLocks/>
          </p:cNvSpPr>
          <p:nvPr/>
        </p:nvSpPr>
        <p:spPr bwMode="auto">
          <a:xfrm>
            <a:off x="468313" y="4652963"/>
            <a:ext cx="8229600" cy="576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" pitchFamily="2" charset="2"/>
              <a:buChar char="§"/>
            </a:pPr>
            <a:r>
              <a:rPr lang="de-DE" sz="2700"/>
              <a:t>7 Landesverbände als Ausrichter im Wechsel</a:t>
            </a:r>
          </a:p>
        </p:txBody>
      </p:sp>
      <p:graphicFrame>
        <p:nvGraphicFramePr>
          <p:cNvPr id="38" name="Tabelle 37"/>
          <p:cNvGraphicFramePr>
            <a:graphicFrameLocks noGrp="1"/>
          </p:cNvGraphicFramePr>
          <p:nvPr/>
        </p:nvGraphicFramePr>
        <p:xfrm>
          <a:off x="900113" y="5229225"/>
          <a:ext cx="7776861" cy="94488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110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09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10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08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2700" dirty="0">
                          <a:latin typeface="Arial" pitchFamily="34" charset="0"/>
                          <a:cs typeface="Arial" pitchFamily="34" charset="0"/>
                        </a:rPr>
                        <a:t>BD</a:t>
                      </a:r>
                    </a:p>
                    <a:p>
                      <a:pPr algn="ctr"/>
                      <a:endParaRPr lang="de-DE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Baden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>
                          <a:latin typeface="Arial" pitchFamily="34" charset="0"/>
                          <a:cs typeface="Arial" pitchFamily="34" charset="0"/>
                        </a:rPr>
                        <a:t>BY</a:t>
                      </a:r>
                    </a:p>
                    <a:p>
                      <a:pPr algn="ctr"/>
                      <a:endParaRPr lang="de-DE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Bayern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>
                          <a:latin typeface="Arial" pitchFamily="34" charset="0"/>
                          <a:cs typeface="Arial" pitchFamily="34" charset="0"/>
                        </a:rPr>
                        <a:t>HE</a:t>
                      </a:r>
                    </a:p>
                    <a:p>
                      <a:pPr algn="ctr"/>
                      <a:endParaRPr lang="de-DE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Hessen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>
                          <a:latin typeface="Arial" pitchFamily="34" charset="0"/>
                          <a:cs typeface="Arial" pitchFamily="34" charset="0"/>
                        </a:rPr>
                        <a:t>RP</a:t>
                      </a:r>
                    </a:p>
                    <a:p>
                      <a:pPr algn="ctr"/>
                      <a:endParaRPr lang="de-DE" sz="5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Rheinland-Pfalz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>
                          <a:latin typeface="Arial" pitchFamily="34" charset="0"/>
                          <a:cs typeface="Arial" pitchFamily="34" charset="0"/>
                        </a:rPr>
                        <a:t>SB</a:t>
                      </a:r>
                    </a:p>
                    <a:p>
                      <a:pPr algn="ctr"/>
                      <a:endParaRPr lang="de-DE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Südbaden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>
                          <a:latin typeface="Arial" pitchFamily="34" charset="0"/>
                          <a:cs typeface="Arial" pitchFamily="34" charset="0"/>
                        </a:rPr>
                        <a:t>SN</a:t>
                      </a:r>
                    </a:p>
                    <a:p>
                      <a:pPr algn="ctr"/>
                      <a:endParaRPr lang="de-DE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Sachsen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700" dirty="0">
                          <a:latin typeface="Arial" pitchFamily="34" charset="0"/>
                          <a:cs typeface="Arial" pitchFamily="34" charset="0"/>
                        </a:rPr>
                        <a:t>TH</a:t>
                      </a:r>
                    </a:p>
                    <a:p>
                      <a:pPr algn="ctr"/>
                      <a:endParaRPr lang="de-DE" sz="1000" dirty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de-DE" sz="1200" dirty="0">
                          <a:latin typeface="Arial" pitchFamily="34" charset="0"/>
                          <a:cs typeface="Arial" pitchFamily="34" charset="0"/>
                        </a:rPr>
                        <a:t>Thüringen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74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549275"/>
            <a:ext cx="6731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549275"/>
            <a:ext cx="67310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7" grpId="0" build="p"/>
      <p:bldP spid="18" grpId="0" animBg="1"/>
      <p:bldP spid="20" grpId="0" animBg="1"/>
      <p:bldP spid="34" grpId="0" build="p"/>
      <p:bldP spid="1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imos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Deimo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Deimo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imo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Deimo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Deimo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Deimos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536</Words>
  <Application>Microsoft Office PowerPoint</Application>
  <PresentationFormat>Bildschirmpräsentation (4:3)</PresentationFormat>
  <Paragraphs>291</Paragraphs>
  <Slides>20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Lucida Sans Unicode</vt:lpstr>
      <vt:lpstr>Verdana</vt:lpstr>
      <vt:lpstr>Wingdings</vt:lpstr>
      <vt:lpstr>Wingdings 2</vt:lpstr>
      <vt:lpstr>Wingdings 3</vt:lpstr>
      <vt:lpstr>Deimos</vt:lpstr>
      <vt:lpstr>      VBFK</vt:lpstr>
      <vt:lpstr>Präsidium der VBFK</vt:lpstr>
      <vt:lpstr>Dachverbände</vt:lpstr>
      <vt:lpstr>Breitensportveranstaltungen</vt:lpstr>
      <vt:lpstr>Mitgliedschaft in der VBFK</vt:lpstr>
      <vt:lpstr>Bezirksmeisterschaften</vt:lpstr>
      <vt:lpstr>Bezirksmeisterschaften</vt:lpstr>
      <vt:lpstr>Bayerische Meisterschaften</vt:lpstr>
      <vt:lpstr>Deutsche Meisterschaften</vt:lpstr>
      <vt:lpstr>Bayernpokal</vt:lpstr>
      <vt:lpstr>Cup der Champions</vt:lpstr>
      <vt:lpstr>VBFK-Verbandsmeisterschaft</vt:lpstr>
      <vt:lpstr>Deutscher Länderpokal</vt:lpstr>
      <vt:lpstr>Europameisterschaften</vt:lpstr>
      <vt:lpstr>Delegiertenversammlung</vt:lpstr>
      <vt:lpstr>Delegiertenversammlung</vt:lpstr>
      <vt:lpstr>VBFK-Auswahlspieler</vt:lpstr>
      <vt:lpstr>VBFK-NEWS</vt:lpstr>
      <vt:lpstr>Kontakt</vt:lpstr>
      <vt:lpstr>Kontakt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VBFK</dc:title>
  <dc:creator>mb</dc:creator>
  <cp:lastModifiedBy>Markus Berger</cp:lastModifiedBy>
  <cp:revision>246</cp:revision>
  <dcterms:created xsi:type="dcterms:W3CDTF">2012-08-21T19:51:10Z</dcterms:created>
  <dcterms:modified xsi:type="dcterms:W3CDTF">2019-12-14T22:04:42Z</dcterms:modified>
</cp:coreProperties>
</file>